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6858000" cy="9906000" type="A4"/>
  <p:notesSz cx="6735763" cy="98663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66FF"/>
    <a:srgbClr val="9966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80" d="100"/>
          <a:sy n="180" d="100"/>
        </p:scale>
        <p:origin x="-1158" y="194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CE393-ABE1-4C87-89EF-CD95C0EDFF40}" type="datetimeFigureOut">
              <a:rPr lang="ko-KR" altLang="en-US" smtClean="0"/>
              <a:pPr/>
              <a:t>2022-02-01 Tue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087563" y="739775"/>
            <a:ext cx="256063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D5271-1ECF-48FA-8FB8-AC97AABC8C1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2049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358F4-7E8F-4773-B4A2-5F3BF88DA49F}" type="datetimeFigureOut">
              <a:rPr lang="ko-KR" altLang="en-US" smtClean="0"/>
              <a:pPr/>
              <a:t>2022-02-01 Tue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1E346-6F11-465F-98EE-43A9A03C27A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358F4-7E8F-4773-B4A2-5F3BF88DA49F}" type="datetimeFigureOut">
              <a:rPr lang="ko-KR" altLang="en-US" smtClean="0"/>
              <a:pPr/>
              <a:t>2022-02-01 Tue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1E346-6F11-465F-98EE-43A9A03C27A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358F4-7E8F-4773-B4A2-5F3BF88DA49F}" type="datetimeFigureOut">
              <a:rPr lang="ko-KR" altLang="en-US" smtClean="0"/>
              <a:pPr/>
              <a:t>2022-02-01 Tue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1E346-6F11-465F-98EE-43A9A03C27A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358F4-7E8F-4773-B4A2-5F3BF88DA49F}" type="datetimeFigureOut">
              <a:rPr lang="ko-KR" altLang="en-US" smtClean="0"/>
              <a:pPr/>
              <a:t>2022-02-01 Tue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1E346-6F11-465F-98EE-43A9A03C27A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358F4-7E8F-4773-B4A2-5F3BF88DA49F}" type="datetimeFigureOut">
              <a:rPr lang="ko-KR" altLang="en-US" smtClean="0"/>
              <a:pPr/>
              <a:t>2022-02-01 Tue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1E346-6F11-465F-98EE-43A9A03C27A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358F4-7E8F-4773-B4A2-5F3BF88DA49F}" type="datetimeFigureOut">
              <a:rPr lang="ko-KR" altLang="en-US" smtClean="0"/>
              <a:pPr/>
              <a:t>2022-02-01 Tue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1E346-6F11-465F-98EE-43A9A03C27A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358F4-7E8F-4773-B4A2-5F3BF88DA49F}" type="datetimeFigureOut">
              <a:rPr lang="ko-KR" altLang="en-US" smtClean="0"/>
              <a:pPr/>
              <a:t>2022-02-01 Tue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1E346-6F11-465F-98EE-43A9A03C27A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358F4-7E8F-4773-B4A2-5F3BF88DA49F}" type="datetimeFigureOut">
              <a:rPr lang="ko-KR" altLang="en-US" smtClean="0"/>
              <a:pPr/>
              <a:t>2022-02-01 Tue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1E346-6F11-465F-98EE-43A9A03C27A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358F4-7E8F-4773-B4A2-5F3BF88DA49F}" type="datetimeFigureOut">
              <a:rPr lang="ko-KR" altLang="en-US" smtClean="0"/>
              <a:pPr/>
              <a:t>2022-02-01 Tue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1E346-6F11-465F-98EE-43A9A03C27A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358F4-7E8F-4773-B4A2-5F3BF88DA49F}" type="datetimeFigureOut">
              <a:rPr lang="ko-KR" altLang="en-US" smtClean="0"/>
              <a:pPr/>
              <a:t>2022-02-01 Tue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1E346-6F11-465F-98EE-43A9A03C27A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358F4-7E8F-4773-B4A2-5F3BF88DA49F}" type="datetimeFigureOut">
              <a:rPr lang="ko-KR" altLang="en-US" smtClean="0"/>
              <a:pPr/>
              <a:t>2022-02-01 Tue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1E346-6F11-465F-98EE-43A9A03C27A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8358F4-7E8F-4773-B4A2-5F3BF88DA49F}" type="datetimeFigureOut">
              <a:rPr lang="ko-KR" altLang="en-US" smtClean="0"/>
              <a:pPr/>
              <a:t>2022-02-01 Tue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71E346-6F11-465F-98EE-43A9A03C27A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10" Type="http://schemas.openxmlformats.org/officeDocument/2006/relationships/image" Target="../media/image16.png"/><Relationship Id="rId4" Type="http://schemas.openxmlformats.org/officeDocument/2006/relationships/image" Target="../media/image10.jpe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260648" y="920552"/>
            <a:ext cx="6336704" cy="45719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 descr="img_symbol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40968" y="128464"/>
            <a:ext cx="720080" cy="720080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260648" y="200472"/>
            <a:ext cx="2592288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350" b="1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학교법인 연세대학교 연세우유</a:t>
            </a:r>
            <a:endParaRPr lang="en-US" altLang="ko-KR" sz="1350" b="1" dirty="0" smtClean="0">
              <a:solidFill>
                <a:schemeClr val="tx1"/>
              </a:solidFill>
              <a:latin typeface="양재다운명조M" pitchFamily="18" charset="-127"/>
              <a:ea typeface="양재다운명조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 smtClean="0">
                <a:solidFill>
                  <a:schemeClr val="tx1"/>
                </a:solidFill>
                <a:ea typeface="HY강M" pitchFamily="18" charset="-127"/>
              </a:rPr>
              <a:t>03722 </a:t>
            </a:r>
            <a:r>
              <a:rPr lang="ko-KR" altLang="en-US" sz="1100" dirty="0" smtClean="0">
                <a:solidFill>
                  <a:schemeClr val="tx1"/>
                </a:solidFill>
                <a:ea typeface="HY강M" pitchFamily="18" charset="-127"/>
              </a:rPr>
              <a:t>서울특별시 서대문구 연세로</a:t>
            </a:r>
            <a:r>
              <a:rPr lang="en-US" altLang="ko-KR" sz="1100" dirty="0" smtClean="0">
                <a:solidFill>
                  <a:schemeClr val="tx1"/>
                </a:solidFill>
                <a:ea typeface="HY강M" pitchFamily="18" charset="-127"/>
              </a:rPr>
              <a:t>50</a:t>
            </a:r>
            <a:endParaRPr lang="ko-KR" altLang="en-US" sz="1100" dirty="0">
              <a:solidFill>
                <a:schemeClr val="tx1"/>
              </a:solidFill>
              <a:ea typeface="HY강M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4293096" y="200472"/>
            <a:ext cx="2232248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350" b="1" spc="3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연세대학교 연세우유</a:t>
            </a:r>
            <a:endParaRPr lang="en-US" altLang="ko-KR" sz="1350" b="1" spc="300" dirty="0" smtClean="0">
              <a:solidFill>
                <a:schemeClr val="tx1"/>
              </a:solidFill>
              <a:latin typeface="양재다운명조M" pitchFamily="18" charset="-127"/>
              <a:ea typeface="양재다운명조M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100" spc="600" dirty="0" err="1" smtClean="0">
                <a:solidFill>
                  <a:schemeClr val="tx1"/>
                </a:solidFill>
                <a:latin typeface="+mj-ea"/>
                <a:ea typeface="+mj-ea"/>
              </a:rPr>
              <a:t>강북특판대리점</a:t>
            </a:r>
            <a:endParaRPr lang="ko-KR" altLang="en-US" sz="1100" spc="6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2132856" y="1070795"/>
            <a:ext cx="2592288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rgbClr val="0066FF"/>
                </a:solidFill>
                <a:latin typeface="바탕" pitchFamily="18" charset="-127"/>
                <a:ea typeface="바탕" pitchFamily="18" charset="-127"/>
              </a:rPr>
              <a:t>가정통신문</a:t>
            </a:r>
            <a:r>
              <a:rPr lang="en-US" altLang="ko-KR" sz="1400" b="1" dirty="0" smtClean="0">
                <a:solidFill>
                  <a:srgbClr val="0066FF"/>
                </a:solidFill>
                <a:latin typeface="바탕" pitchFamily="18" charset="-127"/>
                <a:ea typeface="바탕" pitchFamily="18" charset="-127"/>
              </a:rPr>
              <a:t>(</a:t>
            </a:r>
            <a:r>
              <a:rPr lang="ko-KR" altLang="en-US" sz="1400" b="1" dirty="0" smtClean="0">
                <a:solidFill>
                  <a:srgbClr val="0066FF"/>
                </a:solidFill>
                <a:latin typeface="바탕" pitchFamily="18" charset="-127"/>
                <a:ea typeface="바탕" pitchFamily="18" charset="-127"/>
              </a:rPr>
              <a:t>학부모님 보관용</a:t>
            </a:r>
            <a:r>
              <a:rPr lang="en-US" altLang="ko-KR" sz="1400" b="1" dirty="0" smtClean="0">
                <a:solidFill>
                  <a:srgbClr val="0066FF"/>
                </a:solidFill>
                <a:latin typeface="바탕" pitchFamily="18" charset="-127"/>
                <a:ea typeface="바탕" pitchFamily="18" charset="-127"/>
              </a:rPr>
              <a:t>)</a:t>
            </a:r>
            <a:endParaRPr lang="ko-KR" altLang="en-US" sz="1400" b="1" dirty="0">
              <a:solidFill>
                <a:srgbClr val="0066FF"/>
              </a:solidFill>
              <a:latin typeface="바탕" pitchFamily="18" charset="-127"/>
              <a:ea typeface="바탕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332656" y="1358827"/>
            <a:ext cx="6264696" cy="19442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>
              <a:lnSpc>
                <a:spcPct val="150000"/>
              </a:lnSpc>
            </a:pPr>
            <a:r>
              <a:rPr lang="en-US" altLang="ko-KR" sz="10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1. </a:t>
            </a:r>
            <a:r>
              <a:rPr lang="ko-KR" altLang="en-US" sz="1000" b="1" dirty="0" smtClean="0">
                <a:solidFill>
                  <a:schemeClr val="accent6">
                    <a:lumMod val="50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공급우유</a:t>
            </a:r>
            <a:r>
              <a:rPr lang="ko-KR" altLang="en-US" sz="10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 </a:t>
            </a:r>
            <a:r>
              <a:rPr lang="en-US" altLang="ko-KR" sz="1000" dirty="0" smtClean="0">
                <a:solidFill>
                  <a:schemeClr val="tx1"/>
                </a:solidFill>
                <a:ea typeface="HY강M" pitchFamily="18" charset="-127"/>
              </a:rPr>
              <a:t>: </a:t>
            </a:r>
            <a:r>
              <a:rPr lang="en-US" altLang="ko-KR" sz="8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new </a:t>
            </a:r>
            <a:r>
              <a:rPr lang="ko-KR" altLang="en-US" sz="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D아트체" pitchFamily="18" charset="-127"/>
                <a:ea typeface="MD아트체" pitchFamily="18" charset="-127"/>
              </a:rPr>
              <a:t>자녀사랑</a:t>
            </a:r>
            <a:r>
              <a:rPr lang="ko-KR" altLang="en-US" sz="800" dirty="0" smtClean="0">
                <a:solidFill>
                  <a:schemeClr val="tx1"/>
                </a:solidFill>
                <a:latin typeface="MD아트체" pitchFamily="18" charset="-127"/>
                <a:ea typeface="MD아트체" pitchFamily="18" charset="-127"/>
              </a:rPr>
              <a:t> </a:t>
            </a:r>
            <a:r>
              <a:rPr lang="ko-KR" altLang="en-US" sz="800" dirty="0" err="1" smtClean="0">
                <a:solidFill>
                  <a:srgbClr val="FF0000"/>
                </a:solidFill>
                <a:latin typeface="MD아트체" pitchFamily="18" charset="-127"/>
                <a:ea typeface="MD아트체" pitchFamily="18" charset="-127"/>
              </a:rPr>
              <a:t>키짱</a:t>
            </a:r>
            <a:r>
              <a:rPr lang="en-US" altLang="ko-KR" sz="8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(1</a:t>
            </a:r>
            <a:r>
              <a:rPr lang="ko-KR" altLang="en-US" sz="8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등급</a:t>
            </a:r>
            <a:r>
              <a:rPr lang="en-US" altLang="ko-KR" sz="8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) – </a:t>
            </a:r>
            <a:r>
              <a:rPr lang="ko-KR" altLang="en-US" sz="800" dirty="0" smtClean="0">
                <a:solidFill>
                  <a:srgbClr val="0066FF"/>
                </a:solidFill>
                <a:latin typeface="양재다운명조M" pitchFamily="18" charset="-127"/>
                <a:ea typeface="양재다운명조M" pitchFamily="18" charset="-127"/>
              </a:rPr>
              <a:t>어린이전용</a:t>
            </a:r>
            <a:r>
              <a:rPr lang="en-US" altLang="ko-KR" sz="800" dirty="0" smtClean="0">
                <a:solidFill>
                  <a:srgbClr val="0066FF"/>
                </a:solidFill>
                <a:latin typeface="양재다운명조M" pitchFamily="18" charset="-127"/>
                <a:ea typeface="양재다운명조M" pitchFamily="18" charset="-127"/>
              </a:rPr>
              <a:t>(</a:t>
            </a:r>
            <a:r>
              <a:rPr lang="ko-KR" altLang="en-US" sz="800" dirty="0" smtClean="0">
                <a:solidFill>
                  <a:srgbClr val="0066FF"/>
                </a:solidFill>
                <a:latin typeface="양재다운명조M" pitchFamily="18" charset="-127"/>
                <a:ea typeface="양재다운명조M" pitchFamily="18" charset="-127"/>
              </a:rPr>
              <a:t>기능성우유</a:t>
            </a:r>
            <a:r>
              <a:rPr lang="en-US" altLang="ko-KR" sz="800" dirty="0" smtClean="0">
                <a:solidFill>
                  <a:srgbClr val="0066FF"/>
                </a:solidFill>
                <a:latin typeface="양재다운명조M" pitchFamily="18" charset="-127"/>
                <a:ea typeface="양재다운명조M" pitchFamily="18" charset="-127"/>
              </a:rPr>
              <a:t>)_</a:t>
            </a:r>
            <a:r>
              <a:rPr lang="ko-KR" altLang="en-US" sz="800" dirty="0" smtClean="0">
                <a:solidFill>
                  <a:srgbClr val="0066FF"/>
                </a:solidFill>
                <a:latin typeface="양재다운명조M" pitchFamily="18" charset="-127"/>
                <a:ea typeface="양재다운명조M" pitchFamily="18" charset="-127"/>
              </a:rPr>
              <a:t>일반우유가 아닙니다</a:t>
            </a:r>
            <a:r>
              <a:rPr lang="en-US" altLang="ko-KR" sz="800" dirty="0" smtClean="0">
                <a:solidFill>
                  <a:srgbClr val="0066FF"/>
                </a:solidFill>
                <a:latin typeface="양재다운명조M" pitchFamily="18" charset="-127"/>
                <a:ea typeface="양재다운명조M" pitchFamily="18" charset="-127"/>
              </a:rPr>
              <a:t>.</a:t>
            </a:r>
          </a:p>
          <a:p>
            <a:pPr marL="228600" indent="-228600">
              <a:lnSpc>
                <a:spcPct val="150000"/>
              </a:lnSpc>
            </a:pPr>
            <a:r>
              <a:rPr lang="en-US" altLang="ko-KR" sz="10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2. </a:t>
            </a:r>
            <a:r>
              <a:rPr lang="ko-KR" altLang="en-US" sz="1000" b="1" dirty="0" smtClean="0">
                <a:solidFill>
                  <a:schemeClr val="accent6">
                    <a:lumMod val="50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공급방법</a:t>
            </a:r>
            <a:r>
              <a:rPr lang="ko-KR" altLang="en-US" sz="10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 </a:t>
            </a:r>
            <a:r>
              <a:rPr lang="en-US" altLang="ko-KR" sz="1000" dirty="0" smtClean="0">
                <a:solidFill>
                  <a:schemeClr val="tx1"/>
                </a:solidFill>
                <a:ea typeface="HY강M" pitchFamily="18" charset="-127"/>
              </a:rPr>
              <a:t>: </a:t>
            </a:r>
            <a:r>
              <a:rPr lang="ko-KR" altLang="en-US" sz="8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원생</a:t>
            </a:r>
            <a:r>
              <a:rPr lang="en-US" altLang="ko-KR" sz="8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(</a:t>
            </a:r>
            <a:r>
              <a:rPr lang="ko-KR" altLang="en-US" sz="8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학부형</a:t>
            </a:r>
            <a:r>
              <a:rPr lang="en-US" altLang="ko-KR" sz="8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)</a:t>
            </a:r>
            <a:r>
              <a:rPr lang="ko-KR" altLang="en-US" sz="8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의 신청에 의하여 원으로 배달되는 방식이므로</a:t>
            </a:r>
            <a:r>
              <a:rPr lang="en-US" altLang="ko-KR" sz="8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, </a:t>
            </a:r>
            <a:r>
              <a:rPr lang="ko-KR" altLang="en-US" sz="8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모든 우유공급 및 결제에 대한 문제는 대리점으로</a:t>
            </a:r>
            <a:endParaRPr lang="en-US" altLang="ko-KR" sz="800" dirty="0" smtClean="0">
              <a:solidFill>
                <a:schemeClr val="tx1"/>
              </a:solidFill>
              <a:latin typeface="양재다운명조M" pitchFamily="18" charset="-127"/>
              <a:ea typeface="양재다운명조M" pitchFamily="18" charset="-127"/>
            </a:endParaRPr>
          </a:p>
          <a:p>
            <a:pPr marL="228600" indent="-228600"/>
            <a:r>
              <a:rPr lang="en-US" altLang="ko-KR" sz="800" dirty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 </a:t>
            </a:r>
            <a:r>
              <a:rPr lang="en-US" altLang="ko-KR" sz="8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                    </a:t>
            </a:r>
            <a:r>
              <a:rPr lang="ko-KR" altLang="en-US" sz="8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 직접 </a:t>
            </a:r>
            <a:r>
              <a:rPr lang="ko-KR" altLang="en-US" sz="800" dirty="0" err="1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연락주십시오</a:t>
            </a:r>
            <a:r>
              <a:rPr lang="en-US" altLang="ko-KR" sz="8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 </a:t>
            </a:r>
          </a:p>
          <a:p>
            <a:pPr marL="228600" indent="-228600">
              <a:lnSpc>
                <a:spcPct val="150000"/>
              </a:lnSpc>
            </a:pPr>
            <a:r>
              <a:rPr lang="en-US" altLang="ko-KR" sz="10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3. </a:t>
            </a:r>
            <a:r>
              <a:rPr lang="ko-KR" altLang="en-US" sz="1000" b="1" dirty="0" smtClean="0">
                <a:solidFill>
                  <a:schemeClr val="accent6">
                    <a:lumMod val="50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결제방법</a:t>
            </a:r>
            <a:r>
              <a:rPr lang="ko-KR" altLang="en-US" sz="10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 </a:t>
            </a:r>
            <a:r>
              <a:rPr lang="en-US" altLang="ko-KR" sz="1000" dirty="0" smtClean="0">
                <a:solidFill>
                  <a:schemeClr val="tx1"/>
                </a:solidFill>
                <a:ea typeface="HY강M" pitchFamily="18" charset="-127"/>
              </a:rPr>
              <a:t>: </a:t>
            </a:r>
            <a:r>
              <a:rPr lang="ko-KR" altLang="en-US" sz="8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우유대금의 결제는 자동이체</a:t>
            </a:r>
            <a:r>
              <a:rPr lang="en-US" altLang="ko-KR" sz="8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/</a:t>
            </a:r>
            <a:r>
              <a:rPr lang="ko-KR" altLang="en-US" sz="8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카드결제 </a:t>
            </a:r>
            <a:r>
              <a:rPr lang="en-US" altLang="ko-KR" sz="8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2</a:t>
            </a:r>
            <a:r>
              <a:rPr lang="ko-KR" altLang="en-US" sz="8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가지 중 </a:t>
            </a:r>
            <a:r>
              <a:rPr lang="ko-KR" altLang="en-US" sz="800" dirty="0" err="1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택</a:t>
            </a:r>
            <a:r>
              <a:rPr lang="en-US" altLang="ko-KR" sz="8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1</a:t>
            </a:r>
            <a:r>
              <a:rPr lang="ko-KR" altLang="en-US" sz="8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하여 후불제로 결제됩니다</a:t>
            </a:r>
            <a:r>
              <a:rPr lang="en-US" altLang="ko-KR" sz="8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.(</a:t>
            </a:r>
            <a:r>
              <a:rPr lang="ko-KR" altLang="en-US" sz="8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투입수량만 인출</a:t>
            </a:r>
            <a:r>
              <a:rPr lang="en-US" altLang="ko-KR" sz="8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)</a:t>
            </a:r>
          </a:p>
          <a:p>
            <a:pPr marL="228600" indent="-228600"/>
            <a:r>
              <a:rPr lang="en-US" altLang="ko-KR" sz="800" dirty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 </a:t>
            </a:r>
            <a:r>
              <a:rPr lang="en-US" altLang="ko-KR" sz="8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                     </a:t>
            </a:r>
            <a:r>
              <a:rPr lang="ko-KR" altLang="en-US" sz="8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자동이체는 매월 </a:t>
            </a:r>
            <a:r>
              <a:rPr lang="en-US" altLang="ko-KR" sz="8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25~</a:t>
            </a:r>
            <a:r>
              <a:rPr lang="ko-KR" altLang="en-US" sz="8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말일 사이 인출되며</a:t>
            </a:r>
            <a:r>
              <a:rPr lang="en-US" altLang="ko-KR" sz="8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, </a:t>
            </a:r>
            <a:r>
              <a:rPr lang="ko-KR" altLang="en-US" sz="8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당월 말일 </a:t>
            </a:r>
            <a:r>
              <a:rPr lang="ko-KR" altLang="en-US" sz="800" dirty="0" err="1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미출금시</a:t>
            </a:r>
            <a:r>
              <a:rPr lang="ko-KR" altLang="en-US" sz="8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 익월 </a:t>
            </a:r>
            <a:r>
              <a:rPr lang="en-US" altLang="ko-KR" sz="8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10</a:t>
            </a:r>
            <a:r>
              <a:rPr lang="ko-KR" altLang="en-US" sz="8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일 재인출되며 미인출시 </a:t>
            </a:r>
            <a:r>
              <a:rPr lang="en-US" altLang="ko-KR" sz="8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15</a:t>
            </a:r>
            <a:r>
              <a:rPr lang="ko-KR" altLang="en-US" sz="8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일부터 우유</a:t>
            </a:r>
            <a:endParaRPr lang="en-US" altLang="ko-KR" sz="800" dirty="0" smtClean="0">
              <a:solidFill>
                <a:schemeClr val="tx1"/>
              </a:solidFill>
              <a:latin typeface="양재다운명조M" pitchFamily="18" charset="-127"/>
              <a:ea typeface="양재다운명조M" pitchFamily="18" charset="-127"/>
            </a:endParaRPr>
          </a:p>
          <a:p>
            <a:pPr marL="228600" indent="-228600"/>
            <a:r>
              <a:rPr lang="en-US" altLang="ko-KR" sz="800" dirty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 </a:t>
            </a:r>
            <a:r>
              <a:rPr lang="en-US" altLang="ko-KR" sz="8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                     </a:t>
            </a:r>
            <a:r>
              <a:rPr lang="ko-KR" altLang="en-US" sz="8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공급이 전산에 의해 자동 중지됩니다</a:t>
            </a:r>
            <a:r>
              <a:rPr lang="en-US" altLang="ko-KR" sz="8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. (</a:t>
            </a:r>
            <a:r>
              <a:rPr lang="ko-KR" altLang="en-US" sz="800" dirty="0" err="1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중지자는</a:t>
            </a:r>
            <a:r>
              <a:rPr lang="ko-KR" altLang="en-US" sz="8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 대리점으로 연락 시 </a:t>
            </a:r>
            <a:r>
              <a:rPr lang="ko-KR" altLang="en-US" sz="800" dirty="0" err="1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재공급</a:t>
            </a:r>
            <a:r>
              <a:rPr lang="ko-KR" altLang="en-US" sz="8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 가능합니다</a:t>
            </a:r>
            <a:r>
              <a:rPr lang="en-US" altLang="ko-KR" sz="8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.)</a:t>
            </a:r>
          </a:p>
          <a:p>
            <a:pPr marL="228600" indent="-228600">
              <a:lnSpc>
                <a:spcPct val="150000"/>
              </a:lnSpc>
            </a:pPr>
            <a:r>
              <a:rPr lang="en-US" altLang="ko-KR" sz="10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4. </a:t>
            </a:r>
            <a:r>
              <a:rPr lang="ko-KR" altLang="en-US" sz="1000" b="1" dirty="0" smtClean="0">
                <a:solidFill>
                  <a:schemeClr val="accent6">
                    <a:lumMod val="50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신청방법</a:t>
            </a:r>
            <a:r>
              <a:rPr lang="ko-KR" altLang="en-US" sz="10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 </a:t>
            </a:r>
            <a:r>
              <a:rPr lang="en-US" altLang="ko-KR" sz="1000" dirty="0" smtClean="0">
                <a:solidFill>
                  <a:schemeClr val="tx1"/>
                </a:solidFill>
                <a:ea typeface="HY강M" pitchFamily="18" charset="-127"/>
              </a:rPr>
              <a:t>: </a:t>
            </a:r>
            <a:r>
              <a:rPr lang="ko-KR" altLang="en-US" sz="8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우유신청서</a:t>
            </a:r>
            <a:r>
              <a:rPr lang="en-US" altLang="ko-KR" sz="8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(</a:t>
            </a:r>
            <a:r>
              <a:rPr lang="ko-KR" altLang="en-US" sz="8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우유대금 결제방법</a:t>
            </a:r>
            <a:r>
              <a:rPr lang="en-US" altLang="ko-KR" sz="8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)</a:t>
            </a:r>
            <a:r>
              <a:rPr lang="ko-KR" altLang="en-US" sz="8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에 의해 대리점 전산입력후 다음날 </a:t>
            </a:r>
            <a:r>
              <a:rPr lang="ko-KR" altLang="en-US" sz="800" dirty="0" err="1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부터</a:t>
            </a:r>
            <a:r>
              <a:rPr lang="ko-KR" altLang="en-US" sz="8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 우유가 공급됩니다</a:t>
            </a:r>
            <a:r>
              <a:rPr lang="en-US" altLang="ko-KR" sz="8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.</a:t>
            </a:r>
          </a:p>
          <a:p>
            <a:pPr marL="228600" indent="-228600">
              <a:lnSpc>
                <a:spcPct val="200000"/>
              </a:lnSpc>
            </a:pPr>
            <a:r>
              <a:rPr lang="en-US" altLang="ko-KR" sz="10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※ </a:t>
            </a:r>
            <a:r>
              <a:rPr lang="ko-KR" altLang="en-US" sz="1000" dirty="0" smtClean="0">
                <a:solidFill>
                  <a:srgbClr val="FF0000"/>
                </a:solidFill>
                <a:latin typeface="양재다운명조M" pitchFamily="18" charset="-127"/>
                <a:ea typeface="양재다운명조M" pitchFamily="18" charset="-127"/>
              </a:rPr>
              <a:t>모든 우유공급 및 결제에 대한 문의는 대리점</a:t>
            </a:r>
            <a:r>
              <a:rPr lang="en-US" altLang="ko-KR" sz="1000" dirty="0" smtClean="0">
                <a:solidFill>
                  <a:srgbClr val="FF0000"/>
                </a:solidFill>
                <a:latin typeface="양재다운명조M" pitchFamily="18" charset="-127"/>
                <a:ea typeface="양재다운명조M" pitchFamily="18" charset="-127"/>
              </a:rPr>
              <a:t>(</a:t>
            </a:r>
            <a:r>
              <a:rPr lang="en-US" altLang="ko-KR" sz="1000" dirty="0" smtClean="0">
                <a:solidFill>
                  <a:srgbClr val="0066FF"/>
                </a:solidFill>
                <a:latin typeface="양재다운명조M" pitchFamily="18" charset="-127"/>
                <a:ea typeface="양재다운명조M" pitchFamily="18" charset="-127"/>
              </a:rPr>
              <a:t>905-8846</a:t>
            </a:r>
            <a:r>
              <a:rPr lang="en-US" altLang="ko-KR" sz="1000" dirty="0" smtClean="0">
                <a:solidFill>
                  <a:srgbClr val="FF0000"/>
                </a:solidFill>
                <a:latin typeface="양재다운명조M" pitchFamily="18" charset="-127"/>
                <a:ea typeface="양재다운명조M" pitchFamily="18" charset="-127"/>
              </a:rPr>
              <a:t>)</a:t>
            </a:r>
            <a:r>
              <a:rPr lang="ko-KR" altLang="en-US" sz="1000" dirty="0" smtClean="0">
                <a:solidFill>
                  <a:srgbClr val="FF0000"/>
                </a:solidFill>
                <a:latin typeface="양재다운명조M" pitchFamily="18" charset="-127"/>
                <a:ea typeface="양재다운명조M" pitchFamily="18" charset="-127"/>
              </a:rPr>
              <a:t>으로 </a:t>
            </a:r>
            <a:r>
              <a:rPr lang="ko-KR" altLang="en-US" sz="1000" dirty="0" err="1" smtClean="0">
                <a:solidFill>
                  <a:srgbClr val="FF0000"/>
                </a:solidFill>
                <a:latin typeface="양재다운명조M" pitchFamily="18" charset="-127"/>
                <a:ea typeface="양재다운명조M" pitchFamily="18" charset="-127"/>
              </a:rPr>
              <a:t>연락주십시오</a:t>
            </a:r>
            <a:r>
              <a:rPr lang="en-US" altLang="ko-KR" sz="10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.</a:t>
            </a:r>
          </a:p>
          <a:p>
            <a:pPr marL="228600" indent="-228600"/>
            <a:r>
              <a:rPr lang="en-US" altLang="ko-KR" sz="1000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※ </a:t>
            </a:r>
            <a:r>
              <a:rPr lang="ko-KR" altLang="en-US" sz="1000" dirty="0" smtClean="0">
                <a:solidFill>
                  <a:srgbClr val="FF0000"/>
                </a:solidFill>
                <a:latin typeface="양재다운명조M" pitchFamily="18" charset="-127"/>
                <a:ea typeface="양재다운명조M" pitchFamily="18" charset="-127"/>
              </a:rPr>
              <a:t>원유가격 인상 시 공급가격은 변동이 될 수 있습니다</a:t>
            </a:r>
            <a:r>
              <a:rPr lang="en-US" altLang="ko-KR" sz="1000" dirty="0" smtClean="0">
                <a:solidFill>
                  <a:srgbClr val="FF0000"/>
                </a:solidFill>
                <a:latin typeface="양재다운명조M" pitchFamily="18" charset="-127"/>
                <a:ea typeface="양재다운명조M" pitchFamily="18" charset="-127"/>
              </a:rPr>
              <a:t>. </a:t>
            </a:r>
            <a:endParaRPr lang="ko-KR" altLang="en-US" sz="1000" dirty="0">
              <a:solidFill>
                <a:srgbClr val="FF0000"/>
              </a:solidFill>
              <a:latin typeface="양재다운명조M" pitchFamily="18" charset="-127"/>
              <a:ea typeface="양재다운명조M" pitchFamily="18" charset="-127"/>
            </a:endParaRPr>
          </a:p>
        </p:txBody>
      </p:sp>
      <p:sp>
        <p:nvSpPr>
          <p:cNvPr id="12" name="자유형 11"/>
          <p:cNvSpPr/>
          <p:nvPr/>
        </p:nvSpPr>
        <p:spPr>
          <a:xfrm>
            <a:off x="280134" y="3349367"/>
            <a:ext cx="6236948" cy="5286"/>
          </a:xfrm>
          <a:custGeom>
            <a:avLst/>
            <a:gdLst>
              <a:gd name="connsiteX0" fmla="*/ 0 w 6236948"/>
              <a:gd name="connsiteY0" fmla="*/ 5286 h 5286"/>
              <a:gd name="connsiteX1" fmla="*/ 6236948 w 6236948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236948" h="5286">
                <a:moveTo>
                  <a:pt x="0" y="5286"/>
                </a:moveTo>
                <a:lnTo>
                  <a:pt x="6236948" y="0"/>
                </a:lnTo>
              </a:path>
            </a:pathLst>
          </a:cu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3140968" y="3152800"/>
            <a:ext cx="1152128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600" spc="600" dirty="0" smtClean="0">
                <a:solidFill>
                  <a:schemeClr val="tx1"/>
                </a:solidFill>
                <a:latin typeface="+mj-ea"/>
                <a:ea typeface="+mj-ea"/>
              </a:rPr>
              <a:t>절취선</a:t>
            </a:r>
            <a:endParaRPr lang="ko-KR" altLang="en-US" sz="600" spc="6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grpSp>
        <p:nvGrpSpPr>
          <p:cNvPr id="23" name="그룹 22"/>
          <p:cNvGrpSpPr/>
          <p:nvPr/>
        </p:nvGrpSpPr>
        <p:grpSpPr>
          <a:xfrm>
            <a:off x="5085184" y="1064568"/>
            <a:ext cx="1584176" cy="550881"/>
            <a:chOff x="5157192" y="1346373"/>
            <a:chExt cx="1584176" cy="550881"/>
          </a:xfrm>
        </p:grpSpPr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157192" y="1346373"/>
              <a:ext cx="1512168" cy="5508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79442" y="1427337"/>
              <a:ext cx="717550" cy="282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1" name="Picture 7" descr="[2017 소비자가 뽑은 신뢰 브랜드 대상]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224239" y="1424608"/>
              <a:ext cx="365001" cy="407766"/>
            </a:xfrm>
            <a:prstGeom prst="rect">
              <a:avLst/>
            </a:prstGeom>
            <a:noFill/>
          </p:spPr>
        </p:pic>
        <p:sp>
          <p:nvSpPr>
            <p:cNvPr id="22" name="직사각형 21"/>
            <p:cNvSpPr/>
            <p:nvPr/>
          </p:nvSpPr>
          <p:spPr>
            <a:xfrm>
              <a:off x="5589240" y="1424608"/>
              <a:ext cx="1152128" cy="43204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1000" dirty="0" smtClean="0">
                  <a:solidFill>
                    <a:schemeClr val="tx1"/>
                  </a:solidFill>
                  <a:latin typeface="HY강M" pitchFamily="18" charset="-127"/>
                  <a:ea typeface="HY강M" pitchFamily="18" charset="-127"/>
                </a:rPr>
                <a:t>2018</a:t>
              </a:r>
              <a:r>
                <a:rPr lang="ko-KR" altLang="en-US" sz="1000" dirty="0" smtClean="0">
                  <a:solidFill>
                    <a:schemeClr val="tx1"/>
                  </a:solidFill>
                  <a:latin typeface="HY강M" pitchFamily="18" charset="-127"/>
                  <a:ea typeface="HY강M" pitchFamily="18" charset="-127"/>
                </a:rPr>
                <a:t>년</a:t>
              </a:r>
              <a:endParaRPr lang="en-US" altLang="ko-KR" sz="1000" dirty="0" smtClean="0">
                <a:solidFill>
                  <a:schemeClr val="tx1"/>
                </a:solidFill>
                <a:latin typeface="HY강M" pitchFamily="18" charset="-127"/>
                <a:ea typeface="HY강M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sz="700" b="1" spc="-150" dirty="0" smtClean="0">
                  <a:solidFill>
                    <a:schemeClr val="tx1"/>
                  </a:solidFill>
                  <a:latin typeface="HY그래픽" pitchFamily="18" charset="-127"/>
                  <a:ea typeface="HY그래픽" pitchFamily="18" charset="-127"/>
                </a:rPr>
                <a:t>가장   신뢰하는   브랜드   대상</a:t>
              </a:r>
              <a:endParaRPr lang="en-US" altLang="ko-KR" sz="700" b="1" spc="-150" dirty="0" smtClean="0">
                <a:solidFill>
                  <a:schemeClr val="tx1"/>
                </a:solidFill>
                <a:latin typeface="HY그래픽" pitchFamily="18" charset="-127"/>
                <a:ea typeface="HY그래픽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sz="700" b="1" dirty="0" smtClean="0">
                  <a:solidFill>
                    <a:schemeClr val="tx1"/>
                  </a:solidFill>
                  <a:latin typeface="HY그래픽" pitchFamily="18" charset="-127"/>
                  <a:ea typeface="HY그래픽" pitchFamily="18" charset="-127"/>
                </a:rPr>
                <a:t>우유부문 수상 </a:t>
              </a:r>
              <a:endParaRPr lang="ko-KR" altLang="en-US" sz="700" b="1" dirty="0">
                <a:solidFill>
                  <a:schemeClr val="tx1"/>
                </a:solidFill>
                <a:latin typeface="HY그래픽" pitchFamily="18" charset="-127"/>
                <a:ea typeface="HY그래픽" pitchFamily="18" charset="-127"/>
              </a:endParaRPr>
            </a:p>
          </p:txBody>
        </p:sp>
      </p:grpSp>
      <p:sp>
        <p:nvSpPr>
          <p:cNvPr id="24" name="직사각형 23"/>
          <p:cNvSpPr/>
          <p:nvPr/>
        </p:nvSpPr>
        <p:spPr>
          <a:xfrm>
            <a:off x="44624" y="56456"/>
            <a:ext cx="6768752" cy="9793088"/>
          </a:xfrm>
          <a:prstGeom prst="rect">
            <a:avLst/>
          </a:prstGeom>
          <a:noFill/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2132856" y="3368824"/>
            <a:ext cx="2592288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rgbClr val="0066FF"/>
                </a:solidFill>
                <a:latin typeface="바탕" pitchFamily="18" charset="-127"/>
                <a:ea typeface="바탕" pitchFamily="18" charset="-127"/>
              </a:rPr>
              <a:t>연세우유 신청서</a:t>
            </a:r>
            <a:endParaRPr lang="ko-KR" altLang="en-US" sz="1400" b="1" dirty="0">
              <a:solidFill>
                <a:srgbClr val="0066FF"/>
              </a:solidFill>
              <a:latin typeface="바탕" pitchFamily="18" charset="-127"/>
              <a:ea typeface="바탕" pitchFamily="18" charset="-127"/>
            </a:endParaRPr>
          </a:p>
        </p:txBody>
      </p:sp>
      <p:graphicFrame>
        <p:nvGraphicFramePr>
          <p:cNvPr id="29" name="표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035512"/>
              </p:ext>
            </p:extLst>
          </p:nvPr>
        </p:nvGraphicFramePr>
        <p:xfrm>
          <a:off x="260648" y="3851280"/>
          <a:ext cx="3816424" cy="58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/>
                <a:gridCol w="504056"/>
                <a:gridCol w="504056"/>
                <a:gridCol w="504056"/>
                <a:gridCol w="504056"/>
                <a:gridCol w="504056"/>
                <a:gridCol w="792088"/>
              </a:tblGrid>
              <a:tr h="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요일별</a:t>
                      </a:r>
                      <a:endParaRPr lang="en-US" altLang="ko-KR" sz="800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  <a:p>
                      <a:pPr algn="ctr" latinLnBrk="1"/>
                      <a:r>
                        <a:rPr lang="ko-KR" altLang="en-US" sz="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제품</a:t>
                      </a:r>
                      <a:endParaRPr lang="ko-KR" altLang="en-US" sz="8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월</a:t>
                      </a:r>
                      <a:endParaRPr lang="ko-KR" altLang="en-US" sz="8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화</a:t>
                      </a:r>
                      <a:endParaRPr lang="ko-KR" altLang="en-US" sz="8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수</a:t>
                      </a:r>
                      <a:endParaRPr lang="ko-KR" altLang="en-US" sz="8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목</a:t>
                      </a:r>
                      <a:endParaRPr lang="ko-KR" altLang="en-US" sz="8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금</a:t>
                      </a:r>
                      <a:endParaRPr lang="ko-KR" altLang="en-US" sz="8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청구금액</a:t>
                      </a:r>
                      <a:r>
                        <a:rPr lang="en-US" altLang="ko-KR" sz="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/</a:t>
                      </a:r>
                      <a:r>
                        <a:rPr lang="ko-KR" altLang="en-US" sz="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월</a:t>
                      </a:r>
                      <a:endParaRPr lang="ko-KR" altLang="en-US" sz="8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dirty="0" smtClean="0">
                          <a:solidFill>
                            <a:srgbClr val="00B0F0"/>
                          </a:solidFill>
                          <a:latin typeface="MD아트체" pitchFamily="18" charset="-127"/>
                          <a:ea typeface="MD아트체" pitchFamily="18" charset="-127"/>
                        </a:rPr>
                        <a:t>자녀사랑</a:t>
                      </a:r>
                      <a:endParaRPr lang="en-US" altLang="ko-KR" sz="600" dirty="0" smtClean="0">
                        <a:solidFill>
                          <a:srgbClr val="00B0F0"/>
                        </a:solidFill>
                        <a:latin typeface="MD아트체" pitchFamily="18" charset="-127"/>
                        <a:ea typeface="MD아트체" pitchFamily="18" charset="-127"/>
                      </a:endParaRPr>
                    </a:p>
                    <a:p>
                      <a:pPr algn="ctr" latinLnBrk="1"/>
                      <a:r>
                        <a:rPr lang="ko-KR" altLang="en-US" sz="600" dirty="0" err="1" smtClean="0">
                          <a:solidFill>
                            <a:srgbClr val="FF0000"/>
                          </a:solidFill>
                          <a:latin typeface="MD아트체" pitchFamily="18" charset="-127"/>
                          <a:ea typeface="MD아트체" pitchFamily="18" charset="-127"/>
                        </a:rPr>
                        <a:t>키짱</a:t>
                      </a:r>
                      <a:endParaRPr lang="en-US" altLang="ko-KR" sz="600" dirty="0" smtClean="0">
                        <a:solidFill>
                          <a:srgbClr val="FF0000"/>
                        </a:solidFill>
                        <a:latin typeface="MD아트체" pitchFamily="18" charset="-127"/>
                        <a:ea typeface="MD아트체" pitchFamily="18" charset="-127"/>
                      </a:endParaRPr>
                    </a:p>
                    <a:p>
                      <a:pPr algn="ctr" latinLnBrk="1"/>
                      <a:r>
                        <a:rPr lang="en-US" altLang="ko-KR" sz="600" dirty="0" smtClean="0">
                          <a:solidFill>
                            <a:srgbClr val="00B0F0"/>
                          </a:solidFill>
                          <a:latin typeface="MD아트체" pitchFamily="18" charset="-127"/>
                          <a:ea typeface="MD아트체" pitchFamily="18" charset="-127"/>
                        </a:rPr>
                        <a:t>180ml</a:t>
                      </a:r>
                      <a:endParaRPr lang="ko-KR" altLang="en-US" sz="600" dirty="0">
                        <a:solidFill>
                          <a:srgbClr val="00B0F0"/>
                        </a:solidFill>
                        <a:latin typeface="MD아트체" pitchFamily="18" charset="-127"/>
                        <a:ea typeface="MD아트체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dirty="0" err="1" smtClean="0">
                          <a:solidFill>
                            <a:srgbClr val="00B0F0"/>
                          </a:solidFill>
                          <a:latin typeface="MD아트체" pitchFamily="18" charset="-127"/>
                          <a:ea typeface="MD아트체" pitchFamily="18" charset="-127"/>
                        </a:rPr>
                        <a:t>고품격</a:t>
                      </a:r>
                      <a:endParaRPr lang="en-US" altLang="ko-KR" sz="600" dirty="0" smtClean="0">
                        <a:solidFill>
                          <a:srgbClr val="00B0F0"/>
                        </a:solidFill>
                        <a:latin typeface="MD아트체" pitchFamily="18" charset="-127"/>
                        <a:ea typeface="MD아트체" pitchFamily="18" charset="-127"/>
                      </a:endParaRPr>
                    </a:p>
                    <a:p>
                      <a:pPr algn="ctr" latinLnBrk="1"/>
                      <a:r>
                        <a:rPr lang="ko-KR" altLang="en-US" sz="600" dirty="0" err="1" smtClean="0">
                          <a:solidFill>
                            <a:srgbClr val="00B0F0"/>
                          </a:solidFill>
                          <a:latin typeface="MD아트체" pitchFamily="18" charset="-127"/>
                          <a:ea typeface="MD아트체" pitchFamily="18" charset="-127"/>
                        </a:rPr>
                        <a:t>요플레</a:t>
                      </a:r>
                      <a:endParaRPr lang="en-US" altLang="ko-KR" sz="600" dirty="0" smtClean="0">
                        <a:solidFill>
                          <a:srgbClr val="00B0F0"/>
                        </a:solidFill>
                        <a:latin typeface="MD아트체" pitchFamily="18" charset="-127"/>
                        <a:ea typeface="MD아트체" pitchFamily="18" charset="-127"/>
                      </a:endParaRPr>
                    </a:p>
                    <a:p>
                      <a:pPr algn="ctr" latinLnBrk="1"/>
                      <a:r>
                        <a:rPr lang="ko-KR" altLang="en-US" sz="600" dirty="0" smtClean="0">
                          <a:solidFill>
                            <a:srgbClr val="FF0000"/>
                          </a:solidFill>
                          <a:latin typeface="MD아트체" pitchFamily="18" charset="-127"/>
                          <a:ea typeface="MD아트체" pitchFamily="18" charset="-127"/>
                        </a:rPr>
                        <a:t>연세랑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dirty="0" smtClean="0">
                          <a:solidFill>
                            <a:srgbClr val="00B0F0"/>
                          </a:solidFill>
                          <a:latin typeface="MD아트체" pitchFamily="18" charset="-127"/>
                          <a:ea typeface="MD아트체" pitchFamily="18" charset="-127"/>
                        </a:rPr>
                        <a:t>자녀사랑</a:t>
                      </a:r>
                      <a:endParaRPr lang="en-US" altLang="ko-KR" sz="600" dirty="0" smtClean="0">
                        <a:solidFill>
                          <a:srgbClr val="00B0F0"/>
                        </a:solidFill>
                        <a:latin typeface="MD아트체" pitchFamily="18" charset="-127"/>
                        <a:ea typeface="MD아트체" pitchFamily="18" charset="-127"/>
                      </a:endParaRPr>
                    </a:p>
                    <a:p>
                      <a:pPr algn="ctr" latinLnBrk="1"/>
                      <a:r>
                        <a:rPr lang="ko-KR" altLang="en-US" sz="600" dirty="0" err="1" smtClean="0">
                          <a:solidFill>
                            <a:srgbClr val="FF0000"/>
                          </a:solidFill>
                          <a:latin typeface="MD아트체" pitchFamily="18" charset="-127"/>
                          <a:ea typeface="MD아트체" pitchFamily="18" charset="-127"/>
                        </a:rPr>
                        <a:t>키짱</a:t>
                      </a:r>
                      <a:endParaRPr lang="en-US" altLang="ko-KR" sz="600" dirty="0" smtClean="0">
                        <a:solidFill>
                          <a:srgbClr val="FF0000"/>
                        </a:solidFill>
                        <a:latin typeface="MD아트체" pitchFamily="18" charset="-127"/>
                        <a:ea typeface="MD아트체" pitchFamily="18" charset="-127"/>
                      </a:endParaRPr>
                    </a:p>
                    <a:p>
                      <a:pPr algn="ctr" latinLnBrk="1"/>
                      <a:r>
                        <a:rPr lang="en-US" altLang="ko-KR" sz="600" dirty="0" smtClean="0">
                          <a:solidFill>
                            <a:srgbClr val="00B0F0"/>
                          </a:solidFill>
                          <a:latin typeface="MD아트체" pitchFamily="18" charset="-127"/>
                          <a:ea typeface="MD아트체" pitchFamily="18" charset="-127"/>
                        </a:rPr>
                        <a:t>180ml</a:t>
                      </a:r>
                      <a:endParaRPr lang="ko-KR" altLang="en-US" sz="600" dirty="0" smtClean="0">
                        <a:solidFill>
                          <a:srgbClr val="00B0F0"/>
                        </a:solidFill>
                        <a:latin typeface="MD아트체" pitchFamily="18" charset="-127"/>
                        <a:ea typeface="MD아트체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dirty="0" err="1" smtClean="0">
                          <a:solidFill>
                            <a:srgbClr val="00B0F0"/>
                          </a:solidFill>
                          <a:latin typeface="MD아트체" pitchFamily="18" charset="-127"/>
                          <a:ea typeface="MD아트체" pitchFamily="18" charset="-127"/>
                        </a:rPr>
                        <a:t>연세자일리톨</a:t>
                      </a:r>
                      <a:r>
                        <a:rPr lang="ko-KR" altLang="en-US" sz="600" dirty="0" err="1" smtClean="0">
                          <a:solidFill>
                            <a:srgbClr val="FF0000"/>
                          </a:solidFill>
                          <a:latin typeface="MD아트체" pitchFamily="18" charset="-127"/>
                          <a:ea typeface="MD아트체" pitchFamily="18" charset="-127"/>
                        </a:rPr>
                        <a:t>세요</a:t>
                      </a:r>
                      <a:endParaRPr lang="en-US" altLang="ko-KR" sz="600" dirty="0" smtClean="0">
                        <a:solidFill>
                          <a:srgbClr val="FF0000"/>
                        </a:solidFill>
                        <a:latin typeface="MD아트체" pitchFamily="18" charset="-127"/>
                        <a:ea typeface="MD아트체" pitchFamily="18" charset="-127"/>
                      </a:endParaRPr>
                    </a:p>
                    <a:p>
                      <a:pPr algn="ctr" latinLnBrk="1"/>
                      <a:r>
                        <a:rPr lang="ko-KR" altLang="en-US" sz="600" dirty="0" smtClean="0">
                          <a:solidFill>
                            <a:srgbClr val="00B0F0"/>
                          </a:solidFill>
                          <a:latin typeface="MD아트체" pitchFamily="18" charset="-127"/>
                          <a:ea typeface="MD아트체" pitchFamily="18" charset="-127"/>
                        </a:rPr>
                        <a:t>요구르트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dirty="0" smtClean="0">
                          <a:solidFill>
                            <a:srgbClr val="00B0F0"/>
                          </a:solidFill>
                          <a:latin typeface="MD아트체" pitchFamily="18" charset="-127"/>
                          <a:ea typeface="MD아트체" pitchFamily="18" charset="-127"/>
                        </a:rPr>
                        <a:t>자녀사랑</a:t>
                      </a:r>
                      <a:endParaRPr lang="en-US" altLang="ko-KR" sz="600" dirty="0" smtClean="0">
                        <a:solidFill>
                          <a:srgbClr val="00B0F0"/>
                        </a:solidFill>
                        <a:latin typeface="MD아트체" pitchFamily="18" charset="-127"/>
                        <a:ea typeface="MD아트체" pitchFamily="18" charset="-127"/>
                      </a:endParaRPr>
                    </a:p>
                    <a:p>
                      <a:pPr algn="ctr" latinLnBrk="1"/>
                      <a:r>
                        <a:rPr lang="ko-KR" altLang="en-US" sz="600" dirty="0" err="1" smtClean="0">
                          <a:solidFill>
                            <a:srgbClr val="FF0000"/>
                          </a:solidFill>
                          <a:latin typeface="MD아트체" pitchFamily="18" charset="-127"/>
                          <a:ea typeface="MD아트체" pitchFamily="18" charset="-127"/>
                        </a:rPr>
                        <a:t>키짱</a:t>
                      </a:r>
                      <a:endParaRPr lang="en-US" altLang="ko-KR" sz="600" dirty="0" smtClean="0">
                        <a:solidFill>
                          <a:srgbClr val="FF0000"/>
                        </a:solidFill>
                        <a:latin typeface="MD아트체" pitchFamily="18" charset="-127"/>
                        <a:ea typeface="MD아트체" pitchFamily="18" charset="-127"/>
                      </a:endParaRPr>
                    </a:p>
                    <a:p>
                      <a:pPr algn="ctr" latinLnBrk="1"/>
                      <a:r>
                        <a:rPr lang="en-US" altLang="ko-KR" sz="600" dirty="0" smtClean="0">
                          <a:solidFill>
                            <a:srgbClr val="00B0F0"/>
                          </a:solidFill>
                          <a:latin typeface="MD아트체" pitchFamily="18" charset="-127"/>
                          <a:ea typeface="MD아트체" pitchFamily="18" charset="-127"/>
                        </a:rPr>
                        <a:t>180ml</a:t>
                      </a:r>
                      <a:endParaRPr lang="ko-KR" altLang="en-US" sz="600" dirty="0" smtClean="0">
                        <a:solidFill>
                          <a:srgbClr val="00B0F0"/>
                        </a:solidFill>
                        <a:latin typeface="MD아트체" pitchFamily="18" charset="-127"/>
                        <a:ea typeface="MD아트체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>
                          <a:solidFill>
                            <a:srgbClr val="FF0000"/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약 </a:t>
                      </a:r>
                      <a:r>
                        <a:rPr lang="en-US" altLang="ko-KR" sz="800" dirty="0" smtClean="0">
                          <a:solidFill>
                            <a:srgbClr val="FF0000"/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11,160</a:t>
                      </a:r>
                      <a:r>
                        <a:rPr lang="ko-KR" altLang="en-US" sz="800" dirty="0" smtClean="0">
                          <a:solidFill>
                            <a:srgbClr val="FF0000"/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원</a:t>
                      </a:r>
                      <a:endParaRPr lang="en-US" altLang="ko-KR" sz="800" dirty="0" smtClean="0">
                        <a:solidFill>
                          <a:srgbClr val="FF0000"/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  <a:p>
                      <a:pPr algn="ctr" latinLnBrk="1"/>
                      <a:r>
                        <a:rPr lang="en-US" altLang="ko-KR" sz="800" dirty="0" smtClean="0">
                          <a:solidFill>
                            <a:srgbClr val="0000CC"/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(20</a:t>
                      </a:r>
                      <a:r>
                        <a:rPr lang="ko-KR" altLang="en-US" sz="800" dirty="0" err="1" smtClean="0">
                          <a:solidFill>
                            <a:srgbClr val="0000CC"/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일기준</a:t>
                      </a:r>
                      <a:r>
                        <a:rPr lang="en-US" altLang="ko-KR" sz="800" dirty="0" smtClean="0">
                          <a:solidFill>
                            <a:srgbClr val="0000CC"/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)</a:t>
                      </a:r>
                      <a:endParaRPr lang="ko-KR" altLang="en-US" sz="800" dirty="0">
                        <a:solidFill>
                          <a:srgbClr val="0000CC"/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4" name="표 33"/>
          <p:cNvGraphicFramePr>
            <a:graphicFrameLocks noGrp="1"/>
          </p:cNvGraphicFramePr>
          <p:nvPr/>
        </p:nvGraphicFramePr>
        <p:xfrm>
          <a:off x="4149080" y="3440832"/>
          <a:ext cx="252028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/>
                <a:gridCol w="504056"/>
                <a:gridCol w="504056"/>
                <a:gridCol w="504056"/>
                <a:gridCol w="504056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>
                          <a:solidFill>
                            <a:srgbClr val="0000CC"/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월</a:t>
                      </a:r>
                      <a:endParaRPr lang="ko-KR" altLang="en-US" sz="800" dirty="0">
                        <a:solidFill>
                          <a:srgbClr val="0000CC"/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800" dirty="0" smtClean="0">
                          <a:solidFill>
                            <a:srgbClr val="FFC000"/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  </a:t>
                      </a:r>
                      <a:r>
                        <a:rPr lang="ko-KR" altLang="en-US" sz="800" dirty="0" smtClean="0">
                          <a:solidFill>
                            <a:srgbClr val="0000CC"/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화</a:t>
                      </a:r>
                      <a:endParaRPr lang="ko-KR" altLang="en-US" sz="800" dirty="0">
                        <a:solidFill>
                          <a:srgbClr val="0000CC"/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800" dirty="0" smtClean="0">
                          <a:solidFill>
                            <a:srgbClr val="FFC000"/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  </a:t>
                      </a:r>
                      <a:r>
                        <a:rPr lang="ko-KR" altLang="en-US" sz="800" dirty="0" smtClean="0">
                          <a:solidFill>
                            <a:srgbClr val="0000CC"/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수</a:t>
                      </a:r>
                      <a:endParaRPr lang="ko-KR" altLang="en-US" sz="800" dirty="0">
                        <a:solidFill>
                          <a:srgbClr val="0000CC"/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800" dirty="0" smtClean="0">
                          <a:solidFill>
                            <a:srgbClr val="FFC000"/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  </a:t>
                      </a:r>
                      <a:r>
                        <a:rPr lang="ko-KR" altLang="en-US" sz="800" dirty="0" smtClean="0">
                          <a:solidFill>
                            <a:srgbClr val="0000CC"/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목</a:t>
                      </a:r>
                      <a:endParaRPr lang="ko-KR" altLang="en-US" sz="800" dirty="0">
                        <a:solidFill>
                          <a:srgbClr val="0000CC"/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800" dirty="0" smtClean="0">
                          <a:solidFill>
                            <a:srgbClr val="0000CC"/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  금</a:t>
                      </a:r>
                      <a:endParaRPr lang="ko-KR" altLang="en-US" sz="800" dirty="0">
                        <a:solidFill>
                          <a:srgbClr val="0000CC"/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endParaRPr lang="ko-KR" altLang="en-US" sz="600" dirty="0">
                        <a:solidFill>
                          <a:srgbClr val="FFC000"/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600" dirty="0">
                        <a:solidFill>
                          <a:srgbClr val="FFC000"/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600" dirty="0">
                        <a:solidFill>
                          <a:srgbClr val="FFC000"/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600" dirty="0">
                        <a:solidFill>
                          <a:srgbClr val="FFC000"/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600" dirty="0">
                        <a:solidFill>
                          <a:srgbClr val="FFC000"/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6" name="자유형 35"/>
          <p:cNvSpPr/>
          <p:nvPr/>
        </p:nvSpPr>
        <p:spPr>
          <a:xfrm>
            <a:off x="4397577" y="3701935"/>
            <a:ext cx="0" cy="179709"/>
          </a:xfrm>
          <a:custGeom>
            <a:avLst/>
            <a:gdLst>
              <a:gd name="connsiteX0" fmla="*/ 0 w 0"/>
              <a:gd name="connsiteY0" fmla="*/ 0 h 179709"/>
              <a:gd name="connsiteX1" fmla="*/ 0 w 0"/>
              <a:gd name="connsiteY1" fmla="*/ 179709 h 179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9709">
                <a:moveTo>
                  <a:pt x="0" y="0"/>
                </a:moveTo>
                <a:lnTo>
                  <a:pt x="0" y="179709"/>
                </a:lnTo>
              </a:path>
            </a:pathLst>
          </a:custGeom>
          <a:ln w="12700">
            <a:solidFill>
              <a:srgbClr val="FF99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자유형 36"/>
          <p:cNvSpPr/>
          <p:nvPr/>
        </p:nvSpPr>
        <p:spPr>
          <a:xfrm>
            <a:off x="4869160" y="3693171"/>
            <a:ext cx="0" cy="179709"/>
          </a:xfrm>
          <a:custGeom>
            <a:avLst/>
            <a:gdLst>
              <a:gd name="connsiteX0" fmla="*/ 0 w 0"/>
              <a:gd name="connsiteY0" fmla="*/ 0 h 179709"/>
              <a:gd name="connsiteX1" fmla="*/ 0 w 0"/>
              <a:gd name="connsiteY1" fmla="*/ 179709 h 179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9709">
                <a:moveTo>
                  <a:pt x="0" y="0"/>
                </a:moveTo>
                <a:lnTo>
                  <a:pt x="0" y="179709"/>
                </a:lnTo>
              </a:path>
            </a:pathLst>
          </a:custGeom>
          <a:ln w="12700">
            <a:solidFill>
              <a:srgbClr val="FF99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38" name="자유형 37"/>
          <p:cNvSpPr/>
          <p:nvPr/>
        </p:nvSpPr>
        <p:spPr>
          <a:xfrm>
            <a:off x="5373216" y="3693171"/>
            <a:ext cx="0" cy="179709"/>
          </a:xfrm>
          <a:custGeom>
            <a:avLst/>
            <a:gdLst>
              <a:gd name="connsiteX0" fmla="*/ 0 w 0"/>
              <a:gd name="connsiteY0" fmla="*/ 0 h 179709"/>
              <a:gd name="connsiteX1" fmla="*/ 0 w 0"/>
              <a:gd name="connsiteY1" fmla="*/ 179709 h 179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9709">
                <a:moveTo>
                  <a:pt x="0" y="0"/>
                </a:moveTo>
                <a:lnTo>
                  <a:pt x="0" y="179709"/>
                </a:lnTo>
              </a:path>
            </a:pathLst>
          </a:custGeom>
          <a:ln w="12700">
            <a:solidFill>
              <a:srgbClr val="FF99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39" name="자유형 38"/>
          <p:cNvSpPr/>
          <p:nvPr/>
        </p:nvSpPr>
        <p:spPr>
          <a:xfrm>
            <a:off x="5877272" y="3693171"/>
            <a:ext cx="0" cy="179709"/>
          </a:xfrm>
          <a:custGeom>
            <a:avLst/>
            <a:gdLst>
              <a:gd name="connsiteX0" fmla="*/ 0 w 0"/>
              <a:gd name="connsiteY0" fmla="*/ 0 h 179709"/>
              <a:gd name="connsiteX1" fmla="*/ 0 w 0"/>
              <a:gd name="connsiteY1" fmla="*/ 179709 h 179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9709">
                <a:moveTo>
                  <a:pt x="0" y="0"/>
                </a:moveTo>
                <a:lnTo>
                  <a:pt x="0" y="179709"/>
                </a:lnTo>
              </a:path>
            </a:pathLst>
          </a:custGeom>
          <a:ln w="12700">
            <a:solidFill>
              <a:srgbClr val="FF99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40" name="자유형 39"/>
          <p:cNvSpPr/>
          <p:nvPr/>
        </p:nvSpPr>
        <p:spPr>
          <a:xfrm>
            <a:off x="6381328" y="3693171"/>
            <a:ext cx="0" cy="179709"/>
          </a:xfrm>
          <a:custGeom>
            <a:avLst/>
            <a:gdLst>
              <a:gd name="connsiteX0" fmla="*/ 0 w 0"/>
              <a:gd name="connsiteY0" fmla="*/ 0 h 179709"/>
              <a:gd name="connsiteX1" fmla="*/ 0 w 0"/>
              <a:gd name="connsiteY1" fmla="*/ 179709 h 179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9709">
                <a:moveTo>
                  <a:pt x="0" y="0"/>
                </a:moveTo>
                <a:lnTo>
                  <a:pt x="0" y="179709"/>
                </a:lnTo>
              </a:path>
            </a:pathLst>
          </a:custGeom>
          <a:ln w="12700">
            <a:solidFill>
              <a:srgbClr val="FF99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42" name="직사각형 41"/>
          <p:cNvSpPr/>
          <p:nvPr/>
        </p:nvSpPr>
        <p:spPr>
          <a:xfrm>
            <a:off x="188640" y="3584848"/>
            <a:ext cx="2592288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 b="1" dirty="0" smtClean="0">
                <a:solidFill>
                  <a:srgbClr val="0066FF"/>
                </a:solidFill>
                <a:latin typeface="양재다운명조M" pitchFamily="18" charset="-127"/>
                <a:ea typeface="양재다운명조M" pitchFamily="18" charset="-127"/>
              </a:rPr>
              <a:t>★ 어린이당 수량 </a:t>
            </a:r>
            <a:r>
              <a:rPr lang="en-US" altLang="ko-KR" sz="900" b="1" dirty="0" smtClean="0">
                <a:solidFill>
                  <a:srgbClr val="0066FF"/>
                </a:solidFill>
                <a:latin typeface="양재다운명조M" pitchFamily="18" charset="-127"/>
                <a:ea typeface="양재다운명조M" pitchFamily="18" charset="-127"/>
              </a:rPr>
              <a:t>2</a:t>
            </a:r>
            <a:r>
              <a:rPr lang="ko-KR" altLang="en-US" sz="900" b="1" dirty="0" smtClean="0">
                <a:solidFill>
                  <a:srgbClr val="0066FF"/>
                </a:solidFill>
                <a:latin typeface="양재다운명조M" pitchFamily="18" charset="-127"/>
                <a:ea typeface="양재다운명조M" pitchFamily="18" charset="-127"/>
              </a:rPr>
              <a:t>개 이상도 신청 가능합니다</a:t>
            </a:r>
            <a:r>
              <a:rPr lang="en-US" altLang="ko-KR" sz="900" b="1" dirty="0" smtClean="0">
                <a:solidFill>
                  <a:srgbClr val="0066FF"/>
                </a:solidFill>
                <a:latin typeface="양재다운명조M" pitchFamily="18" charset="-127"/>
                <a:ea typeface="양재다운명조M" pitchFamily="18" charset="-127"/>
              </a:rPr>
              <a:t>.</a:t>
            </a:r>
            <a:endParaRPr lang="ko-KR" altLang="en-US" sz="900" b="1" dirty="0">
              <a:solidFill>
                <a:srgbClr val="0066FF"/>
              </a:solidFill>
              <a:latin typeface="양재다운명조M" pitchFamily="18" charset="-127"/>
              <a:ea typeface="양재다운명조M" pitchFamily="18" charset="-127"/>
            </a:endParaRPr>
          </a:p>
        </p:txBody>
      </p:sp>
      <p:graphicFrame>
        <p:nvGraphicFramePr>
          <p:cNvPr id="43" name="표 42"/>
          <p:cNvGraphicFramePr>
            <a:graphicFrameLocks noGrp="1"/>
          </p:cNvGraphicFramePr>
          <p:nvPr/>
        </p:nvGraphicFramePr>
        <p:xfrm>
          <a:off x="260648" y="4629016"/>
          <a:ext cx="6336701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"/>
                <a:gridCol w="576064"/>
                <a:gridCol w="1080120"/>
                <a:gridCol w="504056"/>
                <a:gridCol w="1368152"/>
                <a:gridCol w="1008112"/>
                <a:gridCol w="1080117"/>
              </a:tblGrid>
              <a:tr h="144016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구분</a:t>
                      </a:r>
                      <a:endParaRPr lang="ko-KR" altLang="en-US" sz="9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수량</a:t>
                      </a:r>
                      <a:endParaRPr lang="ko-KR" altLang="en-US" sz="9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주문형 외 추가 주문</a:t>
                      </a:r>
                      <a:endParaRPr lang="ko-KR" altLang="en-US" sz="9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원    명</a:t>
                      </a:r>
                      <a:endParaRPr lang="ko-KR" altLang="en-US" sz="9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반   명</a:t>
                      </a:r>
                      <a:endParaRPr lang="ko-KR" altLang="en-US" sz="9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원아이름</a:t>
                      </a:r>
                      <a:endParaRPr lang="ko-KR" altLang="en-US" sz="9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3448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품목</a:t>
                      </a:r>
                      <a:endParaRPr lang="ko-KR" altLang="en-US" sz="9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수량</a:t>
                      </a:r>
                      <a:endParaRPr lang="ko-KR" altLang="en-US" sz="9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신청내용</a:t>
                      </a:r>
                      <a:endParaRPr lang="ko-KR" altLang="en-US" sz="9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rgbClr val="00B050"/>
                          </a:solidFill>
                          <a:latin typeface="HY수평선B" pitchFamily="18" charset="-127"/>
                          <a:ea typeface="HY수평선B" pitchFamily="18" charset="-127"/>
                        </a:rPr>
                        <a:t>YMCA</a:t>
                      </a:r>
                      <a:r>
                        <a:rPr lang="ko-KR" altLang="en-US" sz="1200" b="1" dirty="0" smtClean="0">
                          <a:solidFill>
                            <a:srgbClr val="00B050"/>
                          </a:solidFill>
                          <a:latin typeface="HY수평선B" pitchFamily="18" charset="-127"/>
                          <a:ea typeface="HY수평선B" pitchFamily="18" charset="-127"/>
                        </a:rPr>
                        <a:t>고양국제</a:t>
                      </a:r>
                      <a:endParaRPr lang="en-US" altLang="ko-KR" sz="1200" b="1" dirty="0" smtClean="0">
                        <a:solidFill>
                          <a:srgbClr val="00B050"/>
                        </a:solidFill>
                        <a:latin typeface="HY수평선B" pitchFamily="18" charset="-127"/>
                        <a:ea typeface="HY수평선B" pitchFamily="18" charset="-127"/>
                      </a:endParaRPr>
                    </a:p>
                    <a:p>
                      <a:pPr algn="ctr" latinLnBrk="1"/>
                      <a:r>
                        <a:rPr lang="ko-KR" altLang="en-US" sz="1200" b="1" dirty="0" smtClean="0">
                          <a:solidFill>
                            <a:srgbClr val="00B050"/>
                          </a:solidFill>
                          <a:latin typeface="HY수평선B" pitchFamily="18" charset="-127"/>
                          <a:ea typeface="HY수평선B" pitchFamily="18" charset="-127"/>
                        </a:rPr>
                        <a:t>청소년문화센터</a:t>
                      </a:r>
                      <a:endParaRPr lang="ko-KR" altLang="en-US" sz="1200" b="1" dirty="0">
                        <a:solidFill>
                          <a:srgbClr val="00B050"/>
                        </a:solidFill>
                        <a:latin typeface="HY수평선B" pitchFamily="18" charset="-127"/>
                        <a:ea typeface="HY수평선B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44" name="표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4771841"/>
              </p:ext>
            </p:extLst>
          </p:nvPr>
        </p:nvGraphicFramePr>
        <p:xfrm>
          <a:off x="260648" y="5817096"/>
          <a:ext cx="6336704" cy="2798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1440160"/>
                <a:gridCol w="1368152"/>
                <a:gridCol w="2160240"/>
              </a:tblGrid>
              <a:tr h="2736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err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출금자</a:t>
                      </a:r>
                      <a:endParaRPr lang="ko-KR" altLang="en-US" sz="9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연세우유 강북특판</a:t>
                      </a:r>
                      <a:endParaRPr lang="ko-KR" altLang="en-US" sz="9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출 금 일</a:t>
                      </a:r>
                      <a:endParaRPr lang="ko-KR" altLang="en-US" sz="9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매월 </a:t>
                      </a:r>
                      <a:r>
                        <a:rPr lang="en-US" altLang="ko-KR" sz="9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25</a:t>
                      </a:r>
                      <a:r>
                        <a:rPr lang="ko-KR" altLang="en-US" sz="9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일</a:t>
                      </a:r>
                      <a:r>
                        <a:rPr lang="en-US" altLang="ko-KR" sz="9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~</a:t>
                      </a:r>
                      <a:r>
                        <a:rPr lang="ko-KR" altLang="en-US" sz="900" dirty="0" err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말일사이</a:t>
                      </a:r>
                      <a:r>
                        <a:rPr lang="ko-KR" altLang="en-US" sz="9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 </a:t>
                      </a:r>
                      <a:r>
                        <a:rPr lang="ko-KR" altLang="en-US" sz="900" dirty="0" err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당월분</a:t>
                      </a:r>
                      <a:r>
                        <a:rPr lang="ko-KR" altLang="en-US" sz="9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 일괄 출금</a:t>
                      </a:r>
                      <a:endParaRPr lang="ko-KR" altLang="en-US" sz="9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카드</a:t>
                      </a:r>
                      <a:r>
                        <a:rPr lang="en-US" altLang="ko-KR" sz="8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(</a:t>
                      </a:r>
                      <a:r>
                        <a:rPr lang="ko-KR" altLang="en-US" sz="8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예금</a:t>
                      </a:r>
                      <a:r>
                        <a:rPr lang="en-US" altLang="ko-KR" sz="8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)</a:t>
                      </a:r>
                      <a:r>
                        <a:rPr lang="ko-KR" altLang="en-US" sz="8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주 성명</a:t>
                      </a:r>
                      <a:endParaRPr lang="ko-KR" altLang="en-US" sz="8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양재다운명조M" pitchFamily="18" charset="-127"/>
                          <a:ea typeface="양재다운명조M" pitchFamily="18" charset="-127"/>
                        </a:rPr>
                        <a:t>카드</a:t>
                      </a:r>
                      <a:r>
                        <a:rPr lang="en-US" altLang="ko-KR" sz="8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양재다운명조M" pitchFamily="18" charset="-127"/>
                          <a:ea typeface="양재다운명조M" pitchFamily="18" charset="-127"/>
                        </a:rPr>
                        <a:t>(</a:t>
                      </a:r>
                      <a:r>
                        <a:rPr lang="ko-KR" altLang="en-US" sz="8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양재다운명조M" pitchFamily="18" charset="-127"/>
                          <a:ea typeface="양재다운명조M" pitchFamily="18" charset="-127"/>
                        </a:rPr>
                        <a:t>예금</a:t>
                      </a:r>
                      <a:r>
                        <a:rPr lang="en-US" altLang="ko-KR" sz="8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양재다운명조M" pitchFamily="18" charset="-127"/>
                          <a:ea typeface="양재다운명조M" pitchFamily="18" charset="-127"/>
                        </a:rPr>
                        <a:t>)</a:t>
                      </a:r>
                      <a:r>
                        <a:rPr lang="ko-KR" altLang="en-US" sz="8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양재다운명조M" pitchFamily="18" charset="-127"/>
                          <a:ea typeface="양재다운명조M" pitchFamily="18" charset="-127"/>
                        </a:rPr>
                        <a:t>주 생년월일</a:t>
                      </a:r>
                      <a:endParaRPr lang="en-US" altLang="ko-KR" sz="800" b="1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카드회사 </a:t>
                      </a:r>
                      <a:r>
                        <a:rPr lang="en-US" altLang="ko-KR" sz="7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/ </a:t>
                      </a:r>
                      <a:r>
                        <a:rPr lang="ko-KR" altLang="en-US" sz="7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유효기간</a:t>
                      </a:r>
                      <a:endParaRPr lang="en-US" altLang="ko-KR" sz="700" b="1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(</a:t>
                      </a:r>
                      <a:r>
                        <a:rPr lang="ko-KR" altLang="en-US" sz="700" b="1" dirty="0" err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은행명</a:t>
                      </a:r>
                      <a:r>
                        <a:rPr lang="en-US" altLang="ko-KR" sz="7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)</a:t>
                      </a:r>
                      <a:endParaRPr lang="ko-KR" altLang="en-US" sz="7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            /      </a:t>
                      </a:r>
                      <a:r>
                        <a:rPr lang="ko-KR" altLang="en-US" sz="9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월      년</a:t>
                      </a:r>
                      <a:endParaRPr lang="ko-KR" altLang="en-US" sz="9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카드번호</a:t>
                      </a:r>
                      <a:r>
                        <a:rPr lang="en-US" altLang="ko-KR" sz="9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(</a:t>
                      </a:r>
                      <a:r>
                        <a:rPr lang="ko-KR" altLang="en-US" sz="9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계좌번호</a:t>
                      </a:r>
                      <a:r>
                        <a:rPr lang="en-US" altLang="ko-KR" sz="9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)</a:t>
                      </a:r>
                      <a:endParaRPr lang="ko-KR" altLang="en-US" sz="9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연락처</a:t>
                      </a:r>
                      <a:endParaRPr lang="ko-KR" altLang="en-US" sz="9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latinLnBrk="1"/>
                      <a:r>
                        <a:rPr lang="en-US" altLang="ko-KR" sz="9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  </a:t>
                      </a:r>
                      <a:r>
                        <a:rPr lang="ko-KR" altLang="en-US" sz="9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집주소 </a:t>
                      </a:r>
                      <a:r>
                        <a:rPr lang="en-US" altLang="ko-KR" sz="9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: </a:t>
                      </a:r>
                      <a:endParaRPr lang="ko-KR" altLang="en-US" sz="9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9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  H.P</a:t>
                      </a:r>
                      <a:r>
                        <a:rPr lang="en-US" altLang="ko-KR" sz="9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 :</a:t>
                      </a:r>
                      <a:endParaRPr lang="ko-KR" altLang="en-US" sz="9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6977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CMS</a:t>
                      </a:r>
                      <a:r>
                        <a:rPr lang="en-US" altLang="ko-KR" sz="9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 </a:t>
                      </a:r>
                      <a:r>
                        <a:rPr lang="ko-KR" altLang="en-US" sz="9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출금이체 약관</a:t>
                      </a:r>
                      <a:endParaRPr lang="ko-KR" altLang="en-US" sz="9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228600" indent="-228600" algn="l" latinLnBrk="1">
                        <a:buNone/>
                      </a:pPr>
                      <a:r>
                        <a:rPr lang="en-US" altLang="ko-KR" sz="7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1. </a:t>
                      </a:r>
                      <a:r>
                        <a:rPr lang="ko-KR" altLang="en-US" sz="7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위의 본인</a:t>
                      </a:r>
                      <a:r>
                        <a:rPr lang="en-US" altLang="ko-KR" sz="7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(</a:t>
                      </a:r>
                      <a:r>
                        <a:rPr lang="ko-KR" altLang="en-US" sz="7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예금주</a:t>
                      </a:r>
                      <a:r>
                        <a:rPr lang="en-US" altLang="ko-KR" sz="7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)</a:t>
                      </a:r>
                      <a:r>
                        <a:rPr lang="ko-KR" altLang="en-US" sz="7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이 </a:t>
                      </a:r>
                      <a:r>
                        <a:rPr lang="ko-KR" altLang="en-US" sz="7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납부하여야 </a:t>
                      </a:r>
                      <a:r>
                        <a:rPr lang="ko-KR" altLang="en-US" sz="7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할 요금에 대하여 별도의 통지 없이 본인의 지정출금계좌에서 수납기관이 정한 지정</a:t>
                      </a:r>
                      <a:endParaRPr lang="en-US" altLang="ko-KR" sz="7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  <a:p>
                      <a:pPr marL="228600" indent="-228600" algn="l" latinLnBrk="1">
                        <a:buNone/>
                      </a:pPr>
                      <a:r>
                        <a:rPr lang="en-US" altLang="ko-KR" sz="7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    </a:t>
                      </a:r>
                      <a:r>
                        <a:rPr lang="ko-KR" altLang="en-US" sz="7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출금일</a:t>
                      </a:r>
                      <a:r>
                        <a:rPr lang="en-US" altLang="ko-KR" sz="7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(</a:t>
                      </a:r>
                      <a:r>
                        <a:rPr lang="ko-KR" altLang="en-US" sz="7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휴일인 경우 </a:t>
                      </a:r>
                      <a:r>
                        <a:rPr lang="ko-KR" altLang="en-US" sz="700" b="1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익영업일</a:t>
                      </a:r>
                      <a:r>
                        <a:rPr lang="en-US" altLang="ko-KR" sz="7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)</a:t>
                      </a:r>
                      <a:r>
                        <a:rPr lang="ko-KR" altLang="en-US" sz="7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에 출금대체 납부하여 주십시오</a:t>
                      </a:r>
                      <a:endParaRPr lang="en-US" altLang="ko-KR" sz="7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  <a:p>
                      <a:pPr marL="228600" indent="-228600" algn="l" latinLnBrk="1">
                        <a:lnSpc>
                          <a:spcPct val="150000"/>
                        </a:lnSpc>
                        <a:buNone/>
                      </a:pPr>
                      <a:r>
                        <a:rPr lang="en-US" altLang="ko-KR" sz="7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2. </a:t>
                      </a:r>
                      <a:r>
                        <a:rPr lang="ko-KR" altLang="en-US" sz="7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출금이체를 위하여 지정출금계좌의 예금을 출금하는 경우에는 예금약관이나 약정서의 규정에 불구하고 예금 청구서</a:t>
                      </a:r>
                      <a:endParaRPr lang="en-US" altLang="ko-KR" sz="7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  <a:p>
                      <a:pPr marL="228600" indent="-228600" algn="l" latinLnBrk="1">
                        <a:buNone/>
                      </a:pPr>
                      <a:r>
                        <a:rPr lang="en-US" altLang="ko-KR" sz="7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    </a:t>
                      </a:r>
                      <a:r>
                        <a:rPr lang="ko-KR" altLang="en-US" sz="7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나 수표 없이 출금이체 처리절차에 의하여 출금하여도 이의가 없습니다</a:t>
                      </a:r>
                      <a:r>
                        <a:rPr lang="en-US" altLang="ko-KR" sz="7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. </a:t>
                      </a:r>
                    </a:p>
                    <a:p>
                      <a:pPr marL="228600" indent="-228600" algn="l" latinLnBrk="1">
                        <a:lnSpc>
                          <a:spcPct val="150000"/>
                        </a:lnSpc>
                        <a:buNone/>
                      </a:pPr>
                      <a:r>
                        <a:rPr lang="en-US" altLang="ko-KR" sz="7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3. </a:t>
                      </a:r>
                      <a:r>
                        <a:rPr lang="ko-KR" altLang="en-US" sz="7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출금이체 지정계좌의 예금잔액</a:t>
                      </a:r>
                      <a:r>
                        <a:rPr lang="en-US" altLang="ko-KR" sz="7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(</a:t>
                      </a:r>
                      <a:r>
                        <a:rPr lang="ko-KR" altLang="en-US" sz="7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자동대출약정이 있는 경우 대출한도 포함</a:t>
                      </a:r>
                      <a:r>
                        <a:rPr lang="en-US" altLang="ko-KR" sz="7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)</a:t>
                      </a:r>
                      <a:r>
                        <a:rPr lang="ko-KR" altLang="en-US" sz="7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이 지정 출금일 현재 수납기관의 청구금액</a:t>
                      </a:r>
                      <a:endParaRPr lang="en-US" altLang="ko-KR" sz="7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  <a:p>
                      <a:pPr marL="228600" indent="-228600" algn="l" latinLnBrk="1">
                        <a:buNone/>
                      </a:pPr>
                      <a:r>
                        <a:rPr lang="en-US" altLang="ko-KR" sz="7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    </a:t>
                      </a:r>
                      <a:r>
                        <a:rPr lang="ko-KR" altLang="en-US" sz="7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보다 부족하거나</a:t>
                      </a:r>
                      <a:r>
                        <a:rPr lang="en-US" altLang="ko-KR" sz="7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, </a:t>
                      </a:r>
                      <a:r>
                        <a:rPr lang="ko-KR" altLang="en-US" sz="7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예</a:t>
                      </a:r>
                      <a:r>
                        <a:rPr lang="ko-KR" altLang="en-US" sz="7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금의 지급제한 또는 약정대출의 연체 등으로 대체납부가 불가능한 경우의 손해는 본인의 </a:t>
                      </a:r>
                      <a:r>
                        <a:rPr lang="ko-KR" altLang="en-US" sz="700" b="1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책임으</a:t>
                      </a:r>
                      <a:endParaRPr lang="en-US" altLang="ko-KR" sz="7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  <a:p>
                      <a:pPr marL="228600" indent="-228600" algn="l" latinLnBrk="1">
                        <a:buNone/>
                      </a:pPr>
                      <a:r>
                        <a:rPr lang="en-US" altLang="ko-KR" sz="7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    </a:t>
                      </a:r>
                      <a:r>
                        <a:rPr lang="ko-KR" altLang="en-US" sz="7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로 하겠습니다</a:t>
                      </a:r>
                      <a:r>
                        <a:rPr lang="en-US" altLang="ko-KR" sz="7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.  </a:t>
                      </a:r>
                    </a:p>
                    <a:p>
                      <a:pPr marL="228600" indent="-228600" algn="l" latinLnBrk="1">
                        <a:lnSpc>
                          <a:spcPct val="150000"/>
                        </a:lnSpc>
                        <a:buNone/>
                      </a:pPr>
                      <a:r>
                        <a:rPr lang="en-US" altLang="ko-KR" sz="7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4. </a:t>
                      </a:r>
                      <a:r>
                        <a:rPr lang="ko-KR" altLang="en-US" sz="700" b="1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지정출금일에</a:t>
                      </a:r>
                      <a:r>
                        <a:rPr lang="ko-KR" altLang="en-US" sz="7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 동일한 수종의 출금이체청구가 있는 경우의 출금우선순위는 </a:t>
                      </a:r>
                      <a:r>
                        <a:rPr lang="ko-KR" altLang="en-US" sz="7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귀 행이 </a:t>
                      </a:r>
                      <a:r>
                        <a:rPr lang="ko-KR" altLang="en-US" sz="7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정하는 바에 따르도록 하겠습니다</a:t>
                      </a:r>
                      <a:r>
                        <a:rPr lang="en-US" altLang="ko-KR" sz="7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.</a:t>
                      </a:r>
                    </a:p>
                    <a:p>
                      <a:pPr marL="228600" indent="-228600" algn="l" latinLnBrk="1">
                        <a:lnSpc>
                          <a:spcPct val="150000"/>
                        </a:lnSpc>
                        <a:buNone/>
                      </a:pPr>
                      <a:r>
                        <a:rPr lang="en-US" altLang="ko-KR" sz="7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5. </a:t>
                      </a:r>
                      <a:r>
                        <a:rPr lang="ko-KR" altLang="en-US" sz="7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출금이체 신규신청에 의한 이체 개시일은 수납기관이 사정에 의하여 결정 되어 집니다</a:t>
                      </a:r>
                      <a:r>
                        <a:rPr lang="en-US" altLang="ko-KR" sz="7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.</a:t>
                      </a:r>
                    </a:p>
                    <a:p>
                      <a:pPr marL="228600" indent="-228600" algn="l" latinLnBrk="1">
                        <a:lnSpc>
                          <a:spcPct val="150000"/>
                        </a:lnSpc>
                        <a:buNone/>
                      </a:pPr>
                      <a:r>
                        <a:rPr lang="en-US" altLang="ko-KR" sz="7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6. </a:t>
                      </a:r>
                      <a:r>
                        <a:rPr lang="ko-KR" altLang="en-US" sz="7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출금이체 신청에 의한 지정계좌에서의 출금은 수납기관의 청구대로 출금키로 하며 출금요금에 이의가 있는 경우에는</a:t>
                      </a:r>
                      <a:endParaRPr lang="en-US" altLang="ko-KR" sz="7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  <a:p>
                      <a:pPr marL="228600" indent="-228600" algn="l" latinLnBrk="1">
                        <a:buNone/>
                      </a:pPr>
                      <a:r>
                        <a:rPr lang="en-US" altLang="ko-KR" sz="7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    </a:t>
                      </a:r>
                      <a:r>
                        <a:rPr lang="ko-KR" altLang="en-US" sz="7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본인과 수납기관이 협의하여 조정키로 합니다</a:t>
                      </a:r>
                      <a:r>
                        <a:rPr lang="en-US" altLang="ko-KR" sz="7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. </a:t>
                      </a:r>
                    </a:p>
                    <a:p>
                      <a:pPr marL="228600" indent="-228600" algn="l" latinLnBrk="1">
                        <a:lnSpc>
                          <a:spcPct val="150000"/>
                        </a:lnSpc>
                        <a:buNone/>
                      </a:pPr>
                      <a:r>
                        <a:rPr lang="en-US" altLang="ko-KR" sz="7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7. </a:t>
                      </a:r>
                      <a:r>
                        <a:rPr lang="ko-KR" altLang="en-US" sz="7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이 약관은 신청서류 수납기관에 직접 제출하여 출금이체를 신청한 경우에도 적용합니다</a:t>
                      </a:r>
                      <a:r>
                        <a:rPr lang="en-US" altLang="ko-KR" sz="7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양재다운명조M" pitchFamily="18" charset="-127"/>
                          <a:ea typeface="양재다운명조M" pitchFamily="18" charset="-127"/>
                        </a:rPr>
                        <a:t>. </a:t>
                      </a:r>
                      <a:endParaRPr lang="ko-KR" altLang="en-US" sz="7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9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양재다운명조M" pitchFamily="18" charset="-127"/>
                        <a:ea typeface="양재다운명조M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5" name="직사각형 44"/>
          <p:cNvSpPr/>
          <p:nvPr/>
        </p:nvSpPr>
        <p:spPr>
          <a:xfrm>
            <a:off x="188640" y="5529064"/>
            <a:ext cx="1872208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 b="1" dirty="0" smtClean="0">
                <a:solidFill>
                  <a:srgbClr val="0066FF"/>
                </a:solidFill>
                <a:latin typeface="양재다운명조M" pitchFamily="18" charset="-127"/>
                <a:ea typeface="양재다운명조M" pitchFamily="18" charset="-127"/>
              </a:rPr>
              <a:t>▣ 신용카드</a:t>
            </a:r>
            <a:r>
              <a:rPr lang="en-US" altLang="ko-KR" sz="900" b="1" dirty="0" smtClean="0">
                <a:solidFill>
                  <a:srgbClr val="0066FF"/>
                </a:solidFill>
                <a:latin typeface="양재다운명조M" pitchFamily="18" charset="-127"/>
                <a:ea typeface="양재다운명조M" pitchFamily="18" charset="-127"/>
              </a:rPr>
              <a:t>/</a:t>
            </a:r>
            <a:r>
              <a:rPr lang="ko-KR" altLang="en-US" sz="900" b="1" dirty="0" smtClean="0">
                <a:solidFill>
                  <a:srgbClr val="0066FF"/>
                </a:solidFill>
                <a:latin typeface="양재다운명조M" pitchFamily="18" charset="-127"/>
                <a:ea typeface="양재다운명조M" pitchFamily="18" charset="-127"/>
              </a:rPr>
              <a:t>은행 자동이체 신청</a:t>
            </a:r>
            <a:endParaRPr lang="ko-KR" altLang="en-US" sz="900" b="1" dirty="0">
              <a:solidFill>
                <a:srgbClr val="0066FF"/>
              </a:solidFill>
              <a:latin typeface="양재다운명조M" pitchFamily="18" charset="-127"/>
              <a:ea typeface="양재다운명조M" pitchFamily="18" charset="-127"/>
            </a:endParaRPr>
          </a:p>
        </p:txBody>
      </p:sp>
      <p:sp>
        <p:nvSpPr>
          <p:cNvPr id="46" name="직사각형 45"/>
          <p:cNvSpPr/>
          <p:nvPr/>
        </p:nvSpPr>
        <p:spPr>
          <a:xfrm>
            <a:off x="2132856" y="5529064"/>
            <a:ext cx="4608512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 b="1" dirty="0" smtClean="0">
                <a:solidFill>
                  <a:srgbClr val="FF0000"/>
                </a:solidFill>
                <a:latin typeface="양재다운명조M" pitchFamily="18" charset="-127"/>
                <a:ea typeface="양재다운명조M" pitchFamily="18" charset="-127"/>
              </a:rPr>
              <a:t>★ 표시 한 곳은 전부 기재 하셔야만 자동이체 및 우유 신청이 정상적으로 완료 됩니다</a:t>
            </a:r>
            <a:r>
              <a:rPr lang="en-US" altLang="ko-KR" sz="900" b="1" dirty="0" smtClean="0">
                <a:solidFill>
                  <a:srgbClr val="FF0000"/>
                </a:solidFill>
                <a:latin typeface="양재다운명조M" pitchFamily="18" charset="-127"/>
                <a:ea typeface="양재다운명조M" pitchFamily="18" charset="-127"/>
              </a:rPr>
              <a:t>. </a:t>
            </a:r>
            <a:endParaRPr lang="ko-KR" altLang="en-US" sz="900" b="1" dirty="0">
              <a:solidFill>
                <a:srgbClr val="FF0000"/>
              </a:solidFill>
              <a:latin typeface="양재다운명조M" pitchFamily="18" charset="-127"/>
              <a:ea typeface="양재다운명조M" pitchFamily="18" charset="-127"/>
            </a:endParaRPr>
          </a:p>
        </p:txBody>
      </p:sp>
      <p:sp>
        <p:nvSpPr>
          <p:cNvPr id="47" name="직사각형 46"/>
          <p:cNvSpPr/>
          <p:nvPr/>
        </p:nvSpPr>
        <p:spPr>
          <a:xfrm>
            <a:off x="260648" y="6393160"/>
            <a:ext cx="288032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 b="1" dirty="0" smtClean="0">
                <a:solidFill>
                  <a:srgbClr val="FF0000"/>
                </a:solidFill>
                <a:latin typeface="양재다운명조M" pitchFamily="18" charset="-127"/>
                <a:ea typeface="양재다운명조M" pitchFamily="18" charset="-127"/>
              </a:rPr>
              <a:t>★</a:t>
            </a:r>
            <a:endParaRPr lang="ko-KR" altLang="en-US" sz="900" b="1" dirty="0">
              <a:solidFill>
                <a:srgbClr val="FF0000"/>
              </a:solidFill>
              <a:latin typeface="양재다운명조M" pitchFamily="18" charset="-127"/>
              <a:ea typeface="양재다운명조M" pitchFamily="18" charset="-127"/>
            </a:endParaRPr>
          </a:p>
        </p:txBody>
      </p:sp>
      <p:sp>
        <p:nvSpPr>
          <p:cNvPr id="48" name="직사각형 47"/>
          <p:cNvSpPr/>
          <p:nvPr/>
        </p:nvSpPr>
        <p:spPr>
          <a:xfrm>
            <a:off x="332656" y="6609184"/>
            <a:ext cx="288032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 b="1" dirty="0" smtClean="0">
                <a:solidFill>
                  <a:srgbClr val="FF0000"/>
                </a:solidFill>
                <a:latin typeface="양재다운명조M" pitchFamily="18" charset="-127"/>
                <a:ea typeface="양재다운명조M" pitchFamily="18" charset="-127"/>
              </a:rPr>
              <a:t>★</a:t>
            </a:r>
            <a:endParaRPr lang="ko-KR" altLang="en-US" sz="900" b="1" dirty="0">
              <a:solidFill>
                <a:srgbClr val="FF0000"/>
              </a:solidFill>
              <a:latin typeface="양재다운명조M" pitchFamily="18" charset="-127"/>
              <a:ea typeface="양재다운명조M" pitchFamily="18" charset="-127"/>
            </a:endParaRPr>
          </a:p>
        </p:txBody>
      </p:sp>
      <p:sp>
        <p:nvSpPr>
          <p:cNvPr id="50" name="직사각형 49"/>
          <p:cNvSpPr/>
          <p:nvPr/>
        </p:nvSpPr>
        <p:spPr>
          <a:xfrm>
            <a:off x="2996952" y="6105128"/>
            <a:ext cx="288032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 b="1" dirty="0" smtClean="0">
                <a:solidFill>
                  <a:srgbClr val="FF0000"/>
                </a:solidFill>
                <a:latin typeface="양재다운명조M" pitchFamily="18" charset="-127"/>
                <a:ea typeface="양재다운명조M" pitchFamily="18" charset="-127"/>
              </a:rPr>
              <a:t>★</a:t>
            </a:r>
            <a:endParaRPr lang="ko-KR" altLang="en-US" sz="900" b="1" dirty="0">
              <a:solidFill>
                <a:srgbClr val="FF0000"/>
              </a:solidFill>
              <a:latin typeface="양재다운명조M" pitchFamily="18" charset="-127"/>
              <a:ea typeface="양재다운명조M" pitchFamily="18" charset="-127"/>
            </a:endParaRPr>
          </a:p>
        </p:txBody>
      </p:sp>
      <p:sp>
        <p:nvSpPr>
          <p:cNvPr id="51" name="직사각형 50"/>
          <p:cNvSpPr/>
          <p:nvPr/>
        </p:nvSpPr>
        <p:spPr>
          <a:xfrm>
            <a:off x="2996952" y="6393160"/>
            <a:ext cx="288032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 b="1" dirty="0" smtClean="0">
                <a:solidFill>
                  <a:srgbClr val="FF0000"/>
                </a:solidFill>
                <a:latin typeface="양재다운명조M" pitchFamily="18" charset="-127"/>
                <a:ea typeface="양재다운명조M" pitchFamily="18" charset="-127"/>
              </a:rPr>
              <a:t>★</a:t>
            </a:r>
            <a:endParaRPr lang="ko-KR" altLang="en-US" sz="900" b="1" dirty="0">
              <a:solidFill>
                <a:srgbClr val="FF0000"/>
              </a:solidFill>
              <a:latin typeface="양재다운명조M" pitchFamily="18" charset="-127"/>
              <a:ea typeface="양재다운명조M" pitchFamily="18" charset="-127"/>
            </a:endParaRPr>
          </a:p>
        </p:txBody>
      </p:sp>
      <p:sp>
        <p:nvSpPr>
          <p:cNvPr id="52" name="직사각형 51"/>
          <p:cNvSpPr/>
          <p:nvPr/>
        </p:nvSpPr>
        <p:spPr>
          <a:xfrm>
            <a:off x="188640" y="6105128"/>
            <a:ext cx="288032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 b="1" dirty="0" smtClean="0">
                <a:solidFill>
                  <a:srgbClr val="FF0000"/>
                </a:solidFill>
                <a:latin typeface="양재다운명조M" pitchFamily="18" charset="-127"/>
                <a:ea typeface="양재다운명조M" pitchFamily="18" charset="-127"/>
              </a:rPr>
              <a:t>★</a:t>
            </a:r>
            <a:endParaRPr lang="ko-KR" altLang="en-US" sz="900" b="1" dirty="0">
              <a:solidFill>
                <a:srgbClr val="FF0000"/>
              </a:solidFill>
              <a:latin typeface="양재다운명조M" pitchFamily="18" charset="-127"/>
              <a:ea typeface="양재다운명조M" pitchFamily="18" charset="-127"/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4365104" y="6609184"/>
            <a:ext cx="288032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 b="1" dirty="0" smtClean="0">
                <a:solidFill>
                  <a:srgbClr val="FF0000"/>
                </a:solidFill>
                <a:latin typeface="양재다운명조M" pitchFamily="18" charset="-127"/>
                <a:ea typeface="양재다운명조M" pitchFamily="18" charset="-127"/>
              </a:rPr>
              <a:t>★</a:t>
            </a:r>
            <a:endParaRPr lang="ko-KR" altLang="en-US" sz="900" b="1" dirty="0">
              <a:solidFill>
                <a:srgbClr val="FF0000"/>
              </a:solidFill>
              <a:latin typeface="양재다운명조M" pitchFamily="18" charset="-127"/>
              <a:ea typeface="양재다운명조M" pitchFamily="18" charset="-127"/>
            </a:endParaRPr>
          </a:p>
        </p:txBody>
      </p:sp>
      <p:sp>
        <p:nvSpPr>
          <p:cNvPr id="54" name="직사각형 53"/>
          <p:cNvSpPr/>
          <p:nvPr/>
        </p:nvSpPr>
        <p:spPr>
          <a:xfrm>
            <a:off x="1556792" y="6609184"/>
            <a:ext cx="288032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 b="1" dirty="0" smtClean="0">
                <a:solidFill>
                  <a:srgbClr val="FF0000"/>
                </a:solidFill>
                <a:latin typeface="양재다운명조M" pitchFamily="18" charset="-127"/>
                <a:ea typeface="양재다운명조M" pitchFamily="18" charset="-127"/>
              </a:rPr>
              <a:t>★</a:t>
            </a:r>
            <a:endParaRPr lang="ko-KR" altLang="en-US" sz="900" b="1" dirty="0">
              <a:solidFill>
                <a:srgbClr val="FF0000"/>
              </a:solidFill>
              <a:latin typeface="양재다운명조M" pitchFamily="18" charset="-127"/>
              <a:ea typeface="양재다운명조M" pitchFamily="18" charset="-127"/>
            </a:endParaRPr>
          </a:p>
        </p:txBody>
      </p:sp>
      <p:sp>
        <p:nvSpPr>
          <p:cNvPr id="55" name="직사각형 54"/>
          <p:cNvSpPr/>
          <p:nvPr/>
        </p:nvSpPr>
        <p:spPr>
          <a:xfrm>
            <a:off x="260648" y="8769424"/>
            <a:ext cx="6489104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sz="9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20 2        </a:t>
            </a:r>
            <a:r>
              <a:rPr lang="ko-KR" altLang="en-US" sz="9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년         월         일            신청인 </a:t>
            </a:r>
            <a:r>
              <a:rPr lang="en-US" altLang="ko-KR" sz="9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:                                           (</a:t>
            </a:r>
            <a:r>
              <a:rPr lang="ko-KR" altLang="en-US" sz="9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서명</a:t>
            </a:r>
            <a:r>
              <a:rPr lang="en-US" altLang="ko-KR" sz="9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)  </a:t>
            </a:r>
            <a:r>
              <a:rPr lang="en-US" altLang="ko-KR" sz="900" b="1" dirty="0" smtClean="0">
                <a:solidFill>
                  <a:schemeClr val="bg1"/>
                </a:solidFill>
                <a:latin typeface="양재다운명조M" pitchFamily="18" charset="-127"/>
                <a:ea typeface="양재다운명조M" pitchFamily="18" charset="-127"/>
              </a:rPr>
              <a:t>………</a:t>
            </a:r>
            <a:r>
              <a:rPr lang="en-US" altLang="ko-KR" sz="9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  </a:t>
            </a:r>
            <a:endParaRPr lang="ko-KR" altLang="en-US" sz="900" b="1" dirty="0">
              <a:solidFill>
                <a:schemeClr val="tx1">
                  <a:lumMod val="85000"/>
                  <a:lumOff val="15000"/>
                </a:schemeClr>
              </a:solidFill>
              <a:latin typeface="양재다운명조M" pitchFamily="18" charset="-127"/>
              <a:ea typeface="양재다운명조M" pitchFamily="18" charset="-127"/>
            </a:endParaRPr>
          </a:p>
        </p:txBody>
      </p:sp>
      <p:sp>
        <p:nvSpPr>
          <p:cNvPr id="56" name="직사각형 55"/>
          <p:cNvSpPr/>
          <p:nvPr/>
        </p:nvSpPr>
        <p:spPr>
          <a:xfrm>
            <a:off x="188640" y="9129464"/>
            <a:ext cx="6489104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·</a:t>
            </a:r>
            <a:r>
              <a:rPr lang="ko-KR" altLang="en-US" sz="8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국공휴일은</a:t>
            </a:r>
            <a:r>
              <a:rPr lang="ko-KR" altLang="en-US" sz="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 제외됨</a:t>
            </a:r>
            <a:r>
              <a:rPr lang="en-US" altLang="ko-KR" sz="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. (</a:t>
            </a:r>
            <a:r>
              <a:rPr lang="ko-KR" altLang="en-US" sz="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주 </a:t>
            </a:r>
            <a:r>
              <a:rPr lang="en-US" altLang="ko-KR" sz="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5</a:t>
            </a:r>
            <a:r>
              <a:rPr lang="ko-KR" altLang="en-US" sz="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회</a:t>
            </a:r>
            <a:r>
              <a:rPr lang="en-US" altLang="ko-KR" sz="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) : </a:t>
            </a:r>
            <a:r>
              <a:rPr lang="ko-KR" altLang="en-US" sz="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월</a:t>
            </a:r>
            <a:r>
              <a:rPr lang="en-US" altLang="ko-KR" sz="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,</a:t>
            </a:r>
            <a:r>
              <a:rPr lang="ko-KR" altLang="en-US" sz="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화</a:t>
            </a:r>
            <a:r>
              <a:rPr lang="en-US" altLang="ko-KR" sz="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,</a:t>
            </a:r>
            <a:r>
              <a:rPr lang="ko-KR" altLang="en-US" sz="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수</a:t>
            </a:r>
            <a:r>
              <a:rPr lang="en-US" altLang="ko-KR" sz="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,</a:t>
            </a:r>
            <a:r>
              <a:rPr lang="ko-KR" altLang="en-US" sz="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목</a:t>
            </a:r>
            <a:r>
              <a:rPr lang="en-US" altLang="ko-KR" sz="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,</a:t>
            </a:r>
            <a:r>
              <a:rPr lang="ko-KR" altLang="en-US" sz="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금           </a:t>
            </a:r>
            <a:r>
              <a:rPr lang="en-US" altLang="ko-KR" sz="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·</a:t>
            </a:r>
            <a:r>
              <a:rPr lang="ko-KR" altLang="en-US" sz="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신청서는 원으로 보내 주세요</a:t>
            </a:r>
            <a:r>
              <a:rPr lang="en-US" altLang="ko-KR" sz="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.</a:t>
            </a:r>
            <a:endParaRPr lang="ko-KR" altLang="en-US" sz="800" b="1" dirty="0">
              <a:solidFill>
                <a:schemeClr val="tx1">
                  <a:lumMod val="85000"/>
                  <a:lumOff val="15000"/>
                </a:schemeClr>
              </a:solidFill>
              <a:latin typeface="양재다운명조M" pitchFamily="18" charset="-127"/>
              <a:ea typeface="양재다운명조M" pitchFamily="18" charset="-127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188640" y="9417496"/>
            <a:ext cx="6120680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200" b="1" dirty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 </a:t>
            </a:r>
            <a:r>
              <a:rPr lang="en-US" altLang="ko-KR" sz="1200" b="1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         </a:t>
            </a:r>
            <a:r>
              <a:rPr lang="ko-KR" alt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연세대학교  연세우유             </a:t>
            </a:r>
            <a:r>
              <a:rPr lang="ko-KR" altLang="en-US" sz="12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강북특판대리점</a:t>
            </a:r>
            <a:r>
              <a:rPr lang="ko-KR" alt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       </a:t>
            </a:r>
            <a:r>
              <a:rPr lang="en-US" altLang="ko-KR" sz="1200" b="1" dirty="0" smtClean="0">
                <a:solidFill>
                  <a:schemeClr val="accent6"/>
                </a:solidFill>
                <a:latin typeface="양재다운명조M" pitchFamily="18" charset="-127"/>
                <a:ea typeface="양재다운명조M" pitchFamily="18" charset="-127"/>
              </a:rPr>
              <a:t>TEL</a:t>
            </a:r>
            <a:r>
              <a:rPr lang="en-US" altLang="ko-KR" sz="1200" b="1" dirty="0" smtClean="0">
                <a:solidFill>
                  <a:schemeClr val="tx1"/>
                </a:solidFill>
                <a:latin typeface="양재다운명조M" pitchFamily="18" charset="-127"/>
                <a:ea typeface="양재다운명조M" pitchFamily="18" charset="-127"/>
              </a:rPr>
              <a:t> : </a:t>
            </a:r>
            <a:r>
              <a:rPr lang="en-US" altLang="ko-KR" sz="1200" b="1" dirty="0" smtClean="0">
                <a:solidFill>
                  <a:srgbClr val="0066FF"/>
                </a:solidFill>
                <a:latin typeface="양재다운명조M" pitchFamily="18" charset="-127"/>
                <a:ea typeface="양재다운명조M" pitchFamily="18" charset="-127"/>
              </a:rPr>
              <a:t>031-905-8846</a:t>
            </a:r>
            <a:endParaRPr lang="ko-KR" altLang="en-US" sz="1200" b="1" dirty="0">
              <a:solidFill>
                <a:srgbClr val="0066FF"/>
              </a:solidFill>
              <a:latin typeface="양재다운명조M" pitchFamily="18" charset="-127"/>
              <a:ea typeface="양재다운명조M" pitchFamily="18" charset="-127"/>
            </a:endParaRPr>
          </a:p>
        </p:txBody>
      </p:sp>
      <p:pic>
        <p:nvPicPr>
          <p:cNvPr id="58" name="그림 57" descr="img_symbol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6672" y="9417496"/>
            <a:ext cx="296416" cy="296416"/>
          </a:xfrm>
          <a:prstGeom prst="rect">
            <a:avLst/>
          </a:prstGeom>
        </p:spPr>
      </p:pic>
      <p:pic>
        <p:nvPicPr>
          <p:cNvPr id="49" name="그림 48" descr="자일리톨함유세요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5733256" y="3944888"/>
            <a:ext cx="243027" cy="432048"/>
          </a:xfrm>
          <a:prstGeom prst="rect">
            <a:avLst/>
          </a:prstGeom>
        </p:spPr>
      </p:pic>
      <p:sp>
        <p:nvSpPr>
          <p:cNvPr id="59" name="직사각형 58"/>
          <p:cNvSpPr/>
          <p:nvPr/>
        </p:nvSpPr>
        <p:spPr>
          <a:xfrm>
            <a:off x="4143380" y="4452934"/>
            <a:ext cx="428628" cy="1428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600" dirty="0" smtClean="0">
                <a:solidFill>
                  <a:schemeClr val="tx1"/>
                </a:solidFill>
              </a:rPr>
              <a:t>(</a:t>
            </a:r>
            <a:r>
              <a:rPr lang="en-US" altLang="ko-KR" sz="600" dirty="0" smtClean="0">
                <a:solidFill>
                  <a:schemeClr val="tx1"/>
                </a:solidFill>
              </a:rPr>
              <a:t>580</a:t>
            </a:r>
            <a:r>
              <a:rPr lang="ko-KR" altLang="en-US" sz="600" dirty="0" smtClean="0">
                <a:solidFill>
                  <a:schemeClr val="tx1"/>
                </a:solidFill>
              </a:rPr>
              <a:t>원</a:t>
            </a:r>
            <a:r>
              <a:rPr lang="en-US" altLang="ko-KR" sz="600" dirty="0" smtClean="0">
                <a:solidFill>
                  <a:schemeClr val="tx1"/>
                </a:solidFill>
              </a:rPr>
              <a:t>)</a:t>
            </a:r>
            <a:endParaRPr lang="ko-KR" altLang="en-US" sz="600" dirty="0">
              <a:solidFill>
                <a:schemeClr val="tx1"/>
              </a:solidFill>
            </a:endParaRPr>
          </a:p>
        </p:txBody>
      </p:sp>
      <p:sp>
        <p:nvSpPr>
          <p:cNvPr id="64" name="직사각형 63"/>
          <p:cNvSpPr/>
          <p:nvPr/>
        </p:nvSpPr>
        <p:spPr>
          <a:xfrm>
            <a:off x="4643446" y="4452934"/>
            <a:ext cx="428628" cy="1428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600" dirty="0" smtClean="0">
                <a:solidFill>
                  <a:schemeClr val="tx1"/>
                </a:solidFill>
              </a:rPr>
              <a:t>(</a:t>
            </a:r>
            <a:r>
              <a:rPr lang="en-US" altLang="ko-KR" sz="600" dirty="0" smtClean="0">
                <a:solidFill>
                  <a:schemeClr val="tx1"/>
                </a:solidFill>
              </a:rPr>
              <a:t>630</a:t>
            </a:r>
            <a:r>
              <a:rPr lang="ko-KR" altLang="en-US" sz="600" dirty="0" smtClean="0">
                <a:solidFill>
                  <a:schemeClr val="tx1"/>
                </a:solidFill>
              </a:rPr>
              <a:t>원</a:t>
            </a:r>
            <a:r>
              <a:rPr lang="en-US" altLang="ko-KR" sz="600" dirty="0" smtClean="0">
                <a:solidFill>
                  <a:schemeClr val="tx1"/>
                </a:solidFill>
              </a:rPr>
              <a:t>)</a:t>
            </a:r>
            <a:endParaRPr lang="ko-KR" altLang="en-US" sz="600" dirty="0">
              <a:solidFill>
                <a:schemeClr val="tx1"/>
              </a:solidFill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5643578" y="4452934"/>
            <a:ext cx="428628" cy="1428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600" dirty="0" smtClean="0">
                <a:solidFill>
                  <a:schemeClr val="tx1"/>
                </a:solidFill>
              </a:rPr>
              <a:t>(</a:t>
            </a:r>
            <a:r>
              <a:rPr lang="en-US" altLang="ko-KR" sz="600" dirty="0" smtClean="0">
                <a:solidFill>
                  <a:schemeClr val="tx1"/>
                </a:solidFill>
              </a:rPr>
              <a:t>420</a:t>
            </a:r>
            <a:r>
              <a:rPr lang="ko-KR" altLang="en-US" sz="600" dirty="0" smtClean="0">
                <a:solidFill>
                  <a:schemeClr val="tx1"/>
                </a:solidFill>
              </a:rPr>
              <a:t>원</a:t>
            </a:r>
            <a:r>
              <a:rPr lang="en-US" altLang="ko-KR" sz="600" dirty="0" smtClean="0">
                <a:solidFill>
                  <a:schemeClr val="tx1"/>
                </a:solidFill>
              </a:rPr>
              <a:t>)</a:t>
            </a:r>
            <a:endParaRPr lang="ko-KR" altLang="en-US" sz="600" dirty="0">
              <a:solidFill>
                <a:schemeClr val="tx1"/>
              </a:solidFill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3263" y="3872880"/>
            <a:ext cx="428628" cy="538742"/>
          </a:xfrm>
          <a:prstGeom prst="rect">
            <a:avLst/>
          </a:prstGeom>
        </p:spPr>
      </p:pic>
      <p:pic>
        <p:nvPicPr>
          <p:cNvPr id="61" name="그림 6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0980" y="3872880"/>
            <a:ext cx="428628" cy="538742"/>
          </a:xfrm>
          <a:prstGeom prst="rect">
            <a:avLst/>
          </a:prstGeom>
        </p:spPr>
      </p:pic>
      <p:pic>
        <p:nvPicPr>
          <p:cNvPr id="63" name="그림 6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7014" y="3872880"/>
            <a:ext cx="428628" cy="538742"/>
          </a:xfrm>
          <a:prstGeom prst="rect">
            <a:avLst/>
          </a:prstGeom>
        </p:spPr>
      </p:pic>
      <p:pic>
        <p:nvPicPr>
          <p:cNvPr id="68" name="그림 67" descr="연세랑딸기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D1CCCD"/>
              </a:clrFrom>
              <a:clrTo>
                <a:srgbClr val="D1CCCD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669735" y="3932079"/>
            <a:ext cx="403200" cy="4032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624" y="56456"/>
            <a:ext cx="6768752" cy="979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404664" y="416496"/>
          <a:ext cx="6048672" cy="9073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336"/>
                <a:gridCol w="3024336"/>
              </a:tblGrid>
              <a:tr h="2268252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68252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68252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68252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타원 8"/>
          <p:cNvSpPr/>
          <p:nvPr/>
        </p:nvSpPr>
        <p:spPr>
          <a:xfrm>
            <a:off x="1412776" y="632520"/>
            <a:ext cx="1872208" cy="1872208"/>
          </a:xfrm>
          <a:prstGeom prst="ellipse">
            <a:avLst/>
          </a:prstGeom>
          <a:solidFill>
            <a:schemeClr val="accent5">
              <a:lumMod val="7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그림 4" descr="자녀사랑 키짱.png"/>
          <p:cNvPicPr>
            <a:picLocks noChangeAspect="1"/>
          </p:cNvPicPr>
          <p:nvPr/>
        </p:nvPicPr>
        <p:blipFill>
          <a:blip r:embed="rId3" cstate="print"/>
          <a:srcRect l="36770" t="2751" r="10311" b="4641"/>
          <a:stretch>
            <a:fillRect/>
          </a:stretch>
        </p:blipFill>
        <p:spPr>
          <a:xfrm>
            <a:off x="620688" y="560512"/>
            <a:ext cx="617211" cy="1080120"/>
          </a:xfrm>
          <a:prstGeom prst="rect">
            <a:avLst/>
          </a:prstGeom>
        </p:spPr>
      </p:pic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291449"/>
              </p:ext>
            </p:extLst>
          </p:nvPr>
        </p:nvGraphicFramePr>
        <p:xfrm>
          <a:off x="548680" y="1784648"/>
          <a:ext cx="1944216" cy="7162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557808"/>
                <a:gridCol w="738336"/>
                <a:gridCol w="648072"/>
              </a:tblGrid>
              <a:tr h="134823">
                <a:tc gridSpan="3">
                  <a:txBody>
                    <a:bodyPr/>
                    <a:lstStyle/>
                    <a:p>
                      <a:pPr latinLnBrk="1"/>
                      <a:r>
                        <a:rPr lang="ko-KR" altLang="en-US" sz="500" b="1" dirty="0" smtClean="0">
                          <a:solidFill>
                            <a:srgbClr val="996600"/>
                          </a:solidFill>
                          <a:latin typeface="+mn-ea"/>
                          <a:ea typeface="+mn-ea"/>
                        </a:rPr>
                        <a:t>부가세 포함가격</a:t>
                      </a:r>
                      <a:endParaRPr lang="ko-KR" altLang="en-US" sz="500" b="1" dirty="0">
                        <a:solidFill>
                          <a:srgbClr val="996600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14708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용량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소비자가격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공급가격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4708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180ml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1,200</a:t>
                      </a:r>
                      <a:r>
                        <a:rPr lang="ko-KR" altLang="en-US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원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580</a:t>
                      </a:r>
                      <a:r>
                        <a:rPr lang="ko-KR" altLang="en-US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원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4708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930ml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3,500</a:t>
                      </a:r>
                      <a:r>
                        <a:rPr lang="ko-KR" altLang="en-US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원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2,600</a:t>
                      </a:r>
                      <a:r>
                        <a:rPr lang="ko-KR" altLang="en-US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원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" name="직사각형 10"/>
          <p:cNvSpPr/>
          <p:nvPr/>
        </p:nvSpPr>
        <p:spPr>
          <a:xfrm>
            <a:off x="1412776" y="560512"/>
            <a:ext cx="2376264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어린이 성장기 우유</a:t>
            </a:r>
            <a:endParaRPr lang="en-US" altLang="ko-KR" sz="800" b="1" dirty="0" smtClean="0">
              <a:solidFill>
                <a:schemeClr val="tx1">
                  <a:lumMod val="50000"/>
                  <a:lumOff val="50000"/>
                </a:schemeClr>
              </a:solidFill>
              <a:latin typeface="양재다운명조M" pitchFamily="18" charset="-127"/>
              <a:ea typeface="양재다운명조M" pitchFamily="18" charset="-127"/>
            </a:endParaRPr>
          </a:p>
          <a:p>
            <a:r>
              <a:rPr lang="en-US" altLang="ko-KR" sz="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           </a:t>
            </a:r>
            <a:r>
              <a:rPr lang="ko-KR" altLang="en-US" sz="1000" b="1" dirty="0" smtClean="0">
                <a:solidFill>
                  <a:srgbClr val="FF0000"/>
                </a:solidFill>
                <a:latin typeface="MD아트체" pitchFamily="18" charset="-127"/>
                <a:ea typeface="MD아트체" pitchFamily="18" charset="-127"/>
              </a:rPr>
              <a:t>자녀사랑</a:t>
            </a:r>
            <a:r>
              <a:rPr lang="ko-KR" altLang="en-US" sz="1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D아트체" pitchFamily="18" charset="-127"/>
                <a:ea typeface="MD아트체" pitchFamily="18" charset="-127"/>
              </a:rPr>
              <a:t> </a:t>
            </a:r>
            <a:r>
              <a:rPr lang="ko-KR" altLang="en-US" sz="1000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MD아트체" pitchFamily="18" charset="-127"/>
                <a:ea typeface="MD아트체" pitchFamily="18" charset="-127"/>
              </a:rPr>
              <a:t>키짱</a:t>
            </a:r>
            <a:r>
              <a:rPr lang="ko-KR" altLang="en-US" sz="1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D아트체" pitchFamily="18" charset="-127"/>
                <a:ea typeface="MD아트체" pitchFamily="18" charset="-127"/>
              </a:rPr>
              <a:t> </a:t>
            </a:r>
            <a:r>
              <a:rPr lang="ko-KR" altLang="en-US" sz="1000" b="1" dirty="0" smtClean="0">
                <a:solidFill>
                  <a:srgbClr val="0066FF"/>
                </a:solidFill>
                <a:latin typeface="MD아트체" pitchFamily="18" charset="-127"/>
                <a:ea typeface="MD아트체" pitchFamily="18" charset="-127"/>
              </a:rPr>
              <a:t>우유</a:t>
            </a:r>
            <a:endParaRPr lang="ko-KR" altLang="en-US" sz="1000" b="1" dirty="0">
              <a:solidFill>
                <a:srgbClr val="0066FF"/>
              </a:solidFill>
              <a:latin typeface="MD아트체" pitchFamily="18" charset="-127"/>
              <a:ea typeface="MD아트체" pitchFamily="18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1412776" y="848544"/>
            <a:ext cx="2376264" cy="1080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연세자녀사랑 </a:t>
            </a:r>
            <a:r>
              <a:rPr lang="ko-KR" altLang="en-US" sz="5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키짱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 우유는 어린이의</a:t>
            </a:r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신체발육과 두뇌성장을 고려해</a:t>
            </a:r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성장추출분말과 뇌기능 발달에 도움을 주는</a:t>
            </a:r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DHA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와 칼슘</a:t>
            </a:r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,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철분</a:t>
            </a:r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,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비타민</a:t>
            </a:r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A,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비타민</a:t>
            </a:r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B1,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비타민</a:t>
            </a:r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D3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를</a:t>
            </a:r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강화한 어린이 전용 우유이다</a:t>
            </a:r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.</a:t>
            </a:r>
          </a:p>
          <a:p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(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성인이 드셔도 좋습니다</a:t>
            </a:r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.)</a:t>
            </a:r>
          </a:p>
          <a:p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성장추출물분말의 함유</a:t>
            </a:r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각종 한약재를 </a:t>
            </a:r>
            <a:r>
              <a:rPr lang="ko-KR" altLang="en-US" sz="5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혼함</a:t>
            </a:r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,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분말화하여 어린이 </a:t>
            </a:r>
            <a:r>
              <a:rPr lang="ko-KR" altLang="en-US" sz="5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키성장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 발육에</a:t>
            </a:r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도움이 되는 식물성 첨가물을 넣어 한창 자라나는 어린이</a:t>
            </a:r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건강에 도움이 됩니다</a:t>
            </a:r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. 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학습능력</a:t>
            </a:r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, 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기억력을 촉진하는데</a:t>
            </a:r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도움을 주는 </a:t>
            </a:r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DHA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성분과 각종비타민과 철분이 함유된</a:t>
            </a:r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어린이 전용 건강 우유입니다</a:t>
            </a:r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. </a:t>
            </a:r>
            <a:endParaRPr lang="ko-KR" altLang="en-US" sz="500" dirty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4437112" y="632520"/>
            <a:ext cx="1872208" cy="1872208"/>
          </a:xfrm>
          <a:prstGeom prst="ellipse">
            <a:avLst/>
          </a:prstGeom>
          <a:solidFill>
            <a:schemeClr val="accent5">
              <a:lumMod val="7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20" name="표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9675423"/>
              </p:ext>
            </p:extLst>
          </p:nvPr>
        </p:nvGraphicFramePr>
        <p:xfrm>
          <a:off x="3573016" y="1784648"/>
          <a:ext cx="1944216" cy="7162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557808"/>
                <a:gridCol w="738336"/>
                <a:gridCol w="648072"/>
              </a:tblGrid>
              <a:tr h="134823">
                <a:tc gridSpan="3">
                  <a:txBody>
                    <a:bodyPr/>
                    <a:lstStyle/>
                    <a:p>
                      <a:pPr latinLnBrk="1"/>
                      <a:r>
                        <a:rPr lang="ko-KR" altLang="en-US" sz="500" b="1" dirty="0" smtClean="0">
                          <a:solidFill>
                            <a:srgbClr val="996600"/>
                          </a:solidFill>
                          <a:latin typeface="+mn-ea"/>
                          <a:ea typeface="+mn-ea"/>
                        </a:rPr>
                        <a:t>부가세 포함가격</a:t>
                      </a:r>
                      <a:endParaRPr lang="ko-KR" altLang="en-US" sz="500" b="1" dirty="0">
                        <a:solidFill>
                          <a:srgbClr val="996600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14708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용량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소비자가격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공급가격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4708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180ml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1,250</a:t>
                      </a:r>
                      <a:r>
                        <a:rPr lang="ko-KR" altLang="en-US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원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600</a:t>
                      </a:r>
                      <a:r>
                        <a:rPr lang="ko-KR" altLang="en-US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원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4708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900ml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3,600</a:t>
                      </a:r>
                      <a:r>
                        <a:rPr lang="ko-KR" altLang="en-US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원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2,700</a:t>
                      </a:r>
                      <a:r>
                        <a:rPr lang="ko-KR" altLang="en-US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원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3" name="직사각형 22"/>
          <p:cNvSpPr/>
          <p:nvPr/>
        </p:nvSpPr>
        <p:spPr>
          <a:xfrm>
            <a:off x="4437112" y="560512"/>
            <a:ext cx="2376264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아기부터 어른까지 </a:t>
            </a:r>
            <a:r>
              <a:rPr lang="ko-KR" altLang="en-US" sz="8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온가족</a:t>
            </a:r>
            <a:r>
              <a:rPr lang="ko-KR" altLang="en-US" sz="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 우유</a:t>
            </a:r>
            <a:endParaRPr lang="en-US" altLang="ko-KR" sz="800" b="1" dirty="0" smtClean="0">
              <a:solidFill>
                <a:schemeClr val="tx1">
                  <a:lumMod val="50000"/>
                  <a:lumOff val="50000"/>
                </a:schemeClr>
              </a:solidFill>
              <a:latin typeface="양재다운명조M" pitchFamily="18" charset="-127"/>
              <a:ea typeface="양재다운명조M" pitchFamily="18" charset="-127"/>
            </a:endParaRPr>
          </a:p>
          <a:p>
            <a:r>
              <a:rPr lang="en-US" altLang="ko-KR" sz="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           </a:t>
            </a:r>
            <a:r>
              <a:rPr lang="ko-KR" altLang="en-US" sz="1000" b="1" dirty="0" smtClean="0">
                <a:solidFill>
                  <a:srgbClr val="0066FF"/>
                </a:solidFill>
                <a:latin typeface="HY수평선B" pitchFamily="18" charset="-127"/>
                <a:ea typeface="HY수평선B" pitchFamily="18" charset="-127"/>
              </a:rPr>
              <a:t>오메가</a:t>
            </a:r>
            <a:r>
              <a:rPr lang="en-US" altLang="ko-KR" sz="1000" b="1" dirty="0" smtClean="0">
                <a:solidFill>
                  <a:srgbClr val="0066FF"/>
                </a:solidFill>
                <a:latin typeface="HY수평선B" pitchFamily="18" charset="-127"/>
                <a:ea typeface="HY수평선B" pitchFamily="18" charset="-127"/>
              </a:rPr>
              <a:t>3</a:t>
            </a:r>
            <a:r>
              <a:rPr lang="en-US" altLang="ko-KR" sz="1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수평선B" pitchFamily="18" charset="-127"/>
                <a:ea typeface="HY수평선B" pitchFamily="18" charset="-127"/>
              </a:rPr>
              <a:t> </a:t>
            </a:r>
            <a:r>
              <a:rPr lang="ko-KR" altLang="en-US" sz="1000" b="1" dirty="0" smtClean="0">
                <a:solidFill>
                  <a:srgbClr val="FF0000"/>
                </a:solidFill>
                <a:latin typeface="HY수평선B" pitchFamily="18" charset="-127"/>
                <a:ea typeface="HY수평선B" pitchFamily="18" charset="-127"/>
              </a:rPr>
              <a:t>헬스닥터</a:t>
            </a:r>
            <a:r>
              <a:rPr lang="ko-KR" altLang="en-US" sz="1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수평선B" pitchFamily="18" charset="-127"/>
                <a:ea typeface="HY수평선B" pitchFamily="18" charset="-127"/>
              </a:rPr>
              <a:t> </a:t>
            </a:r>
            <a:r>
              <a:rPr lang="ko-KR" altLang="en-US" sz="1000" b="1" dirty="0" smtClean="0">
                <a:solidFill>
                  <a:srgbClr val="0066FF"/>
                </a:solidFill>
                <a:latin typeface="HY수평선B" pitchFamily="18" charset="-127"/>
                <a:ea typeface="HY수평선B" pitchFamily="18" charset="-127"/>
              </a:rPr>
              <a:t>우유</a:t>
            </a:r>
            <a:endParaRPr lang="ko-KR" altLang="en-US" sz="1000" b="1" dirty="0">
              <a:solidFill>
                <a:srgbClr val="0066FF"/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4581128" y="848544"/>
            <a:ext cx="1872208" cy="1080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연세 오메가</a:t>
            </a:r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3 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헬스닥터우유</a:t>
            </a:r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  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아기부터 어른까지 온 가족이</a:t>
            </a:r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                    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드실 수 있는 최고급 우유</a:t>
            </a:r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 (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오메가</a:t>
            </a:r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3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와 함께 </a:t>
            </a:r>
            <a:r>
              <a:rPr lang="en-US" altLang="ko-KR" sz="5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lactopep</a:t>
            </a:r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-Y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가</a:t>
            </a:r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                        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첨가된 </a:t>
            </a:r>
            <a:r>
              <a:rPr lang="ko-KR" altLang="en-US" sz="5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헬리코박터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 플랜</a:t>
            </a:r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) </a:t>
            </a:r>
            <a:endParaRPr lang="ko-KR" altLang="en-US" sz="500" dirty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</p:txBody>
      </p:sp>
      <p:sp>
        <p:nvSpPr>
          <p:cNvPr id="25" name="타원 24"/>
          <p:cNvSpPr/>
          <p:nvPr/>
        </p:nvSpPr>
        <p:spPr>
          <a:xfrm>
            <a:off x="1412776" y="2936776"/>
            <a:ext cx="1872208" cy="1872208"/>
          </a:xfrm>
          <a:prstGeom prst="ellipse">
            <a:avLst/>
          </a:prstGeom>
          <a:solidFill>
            <a:schemeClr val="accent5">
              <a:lumMod val="7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27" name="표 26"/>
          <p:cNvGraphicFramePr>
            <a:graphicFrameLocks noGrp="1"/>
          </p:cNvGraphicFramePr>
          <p:nvPr/>
        </p:nvGraphicFramePr>
        <p:xfrm>
          <a:off x="548680" y="4275584"/>
          <a:ext cx="1944216" cy="5334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557808"/>
                <a:gridCol w="738336"/>
                <a:gridCol w="648072"/>
              </a:tblGrid>
              <a:tr h="134823">
                <a:tc gridSpan="3">
                  <a:txBody>
                    <a:bodyPr/>
                    <a:lstStyle/>
                    <a:p>
                      <a:pPr latinLnBrk="1"/>
                      <a:r>
                        <a:rPr lang="ko-KR" altLang="en-US" sz="500" b="1" dirty="0" smtClean="0">
                          <a:solidFill>
                            <a:srgbClr val="996600"/>
                          </a:solidFill>
                          <a:latin typeface="+mn-ea"/>
                          <a:ea typeface="+mn-ea"/>
                        </a:rPr>
                        <a:t>부가세 포함가격</a:t>
                      </a:r>
                      <a:endParaRPr lang="ko-KR" altLang="en-US" sz="500" b="1" dirty="0">
                        <a:solidFill>
                          <a:srgbClr val="996600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14708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용량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소비자가격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공급가격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4708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150ml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1,600</a:t>
                      </a:r>
                      <a:r>
                        <a:rPr lang="ko-KR" altLang="en-US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원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1,100</a:t>
                      </a:r>
                      <a:r>
                        <a:rPr lang="ko-KR" altLang="en-US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원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0" name="타원 29"/>
          <p:cNvSpPr/>
          <p:nvPr/>
        </p:nvSpPr>
        <p:spPr>
          <a:xfrm>
            <a:off x="1412776" y="5169024"/>
            <a:ext cx="1872208" cy="1872208"/>
          </a:xfrm>
          <a:prstGeom prst="ellipse">
            <a:avLst/>
          </a:prstGeom>
          <a:solidFill>
            <a:schemeClr val="accent5">
              <a:lumMod val="7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32" name="표 31"/>
          <p:cNvGraphicFramePr>
            <a:graphicFrameLocks noGrp="1"/>
          </p:cNvGraphicFramePr>
          <p:nvPr/>
        </p:nvGraphicFramePr>
        <p:xfrm>
          <a:off x="548680" y="6507832"/>
          <a:ext cx="1944216" cy="5334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557808"/>
                <a:gridCol w="738336"/>
                <a:gridCol w="648072"/>
              </a:tblGrid>
              <a:tr h="134823">
                <a:tc gridSpan="3">
                  <a:txBody>
                    <a:bodyPr/>
                    <a:lstStyle/>
                    <a:p>
                      <a:pPr latinLnBrk="1"/>
                      <a:r>
                        <a:rPr lang="ko-KR" altLang="en-US" sz="500" b="1" dirty="0" smtClean="0">
                          <a:solidFill>
                            <a:srgbClr val="996600"/>
                          </a:solidFill>
                          <a:latin typeface="+mn-ea"/>
                          <a:ea typeface="+mn-ea"/>
                        </a:rPr>
                        <a:t>부가세 포함가격</a:t>
                      </a:r>
                      <a:endParaRPr lang="ko-KR" altLang="en-US" sz="500" b="1" dirty="0">
                        <a:solidFill>
                          <a:srgbClr val="996600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14708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용량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소비자가격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공급가격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4708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200ml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1,000</a:t>
                      </a:r>
                      <a:r>
                        <a:rPr lang="ko-KR" altLang="en-US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원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550</a:t>
                      </a:r>
                      <a:r>
                        <a:rPr lang="ko-KR" altLang="en-US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원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5" name="타원 34"/>
          <p:cNvSpPr/>
          <p:nvPr/>
        </p:nvSpPr>
        <p:spPr>
          <a:xfrm>
            <a:off x="1412776" y="7473280"/>
            <a:ext cx="1872208" cy="1872208"/>
          </a:xfrm>
          <a:prstGeom prst="ellipse">
            <a:avLst/>
          </a:prstGeom>
          <a:solidFill>
            <a:schemeClr val="accent5">
              <a:lumMod val="7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37" name="표 36"/>
          <p:cNvGraphicFramePr>
            <a:graphicFrameLocks noGrp="1"/>
          </p:cNvGraphicFramePr>
          <p:nvPr/>
        </p:nvGraphicFramePr>
        <p:xfrm>
          <a:off x="548680" y="8769424"/>
          <a:ext cx="1944216" cy="5334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557808"/>
                <a:gridCol w="738336"/>
                <a:gridCol w="648072"/>
              </a:tblGrid>
              <a:tr h="134823">
                <a:tc gridSpan="3">
                  <a:txBody>
                    <a:bodyPr/>
                    <a:lstStyle/>
                    <a:p>
                      <a:pPr latinLnBrk="1"/>
                      <a:r>
                        <a:rPr lang="ko-KR" altLang="en-US" sz="500" b="1" dirty="0" smtClean="0">
                          <a:solidFill>
                            <a:srgbClr val="996600"/>
                          </a:solidFill>
                          <a:latin typeface="+mn-ea"/>
                          <a:ea typeface="+mn-ea"/>
                        </a:rPr>
                        <a:t>부가세 포함가격</a:t>
                      </a:r>
                      <a:endParaRPr lang="ko-KR" altLang="en-US" sz="500" b="1" dirty="0">
                        <a:solidFill>
                          <a:srgbClr val="996600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14708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용량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소비자가격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공급가격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4708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200ml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1,000</a:t>
                      </a:r>
                      <a:r>
                        <a:rPr lang="ko-KR" altLang="en-US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원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550</a:t>
                      </a:r>
                      <a:r>
                        <a:rPr lang="ko-KR" altLang="en-US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원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0" name="타원 39"/>
          <p:cNvSpPr/>
          <p:nvPr/>
        </p:nvSpPr>
        <p:spPr>
          <a:xfrm>
            <a:off x="4437112" y="2936776"/>
            <a:ext cx="1872208" cy="1872208"/>
          </a:xfrm>
          <a:prstGeom prst="ellipse">
            <a:avLst/>
          </a:prstGeom>
          <a:solidFill>
            <a:schemeClr val="accent5">
              <a:lumMod val="7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42" name="표 41"/>
          <p:cNvGraphicFramePr>
            <a:graphicFrameLocks noGrp="1"/>
          </p:cNvGraphicFramePr>
          <p:nvPr/>
        </p:nvGraphicFramePr>
        <p:xfrm>
          <a:off x="3573016" y="4275584"/>
          <a:ext cx="1944216" cy="5334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557808"/>
                <a:gridCol w="738336"/>
                <a:gridCol w="648072"/>
              </a:tblGrid>
              <a:tr h="134823">
                <a:tc gridSpan="3">
                  <a:txBody>
                    <a:bodyPr/>
                    <a:lstStyle/>
                    <a:p>
                      <a:pPr latinLnBrk="1"/>
                      <a:r>
                        <a:rPr lang="ko-KR" altLang="en-US" sz="500" b="1" dirty="0" smtClean="0">
                          <a:solidFill>
                            <a:srgbClr val="996600"/>
                          </a:solidFill>
                          <a:latin typeface="+mn-ea"/>
                          <a:ea typeface="+mn-ea"/>
                        </a:rPr>
                        <a:t>부가세 포함가격</a:t>
                      </a:r>
                      <a:endParaRPr lang="ko-KR" altLang="en-US" sz="500" b="1" dirty="0">
                        <a:solidFill>
                          <a:srgbClr val="996600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14708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용량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소비자가격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공급가격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4708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80ml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650</a:t>
                      </a:r>
                      <a:r>
                        <a:rPr lang="ko-KR" altLang="en-US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원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420</a:t>
                      </a:r>
                      <a:r>
                        <a:rPr lang="ko-KR" altLang="en-US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원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6" name="직사각형 45"/>
          <p:cNvSpPr/>
          <p:nvPr/>
        </p:nvSpPr>
        <p:spPr>
          <a:xfrm>
            <a:off x="4509120" y="3152800"/>
            <a:ext cx="1944216" cy="1080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/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1. 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장과 치아를 위한 신개념 요구르트</a:t>
            </a:r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pPr marL="228600" indent="-228600"/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pPr marL="228600" indent="-228600"/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2. </a:t>
            </a:r>
            <a:r>
              <a:rPr lang="ko-KR" altLang="en-US" sz="5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특허받은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 유산균으로 만들어 한국인의 위한</a:t>
            </a:r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pPr marL="228600" indent="-228600"/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   </a:t>
            </a:r>
            <a:r>
              <a:rPr lang="ko-KR" altLang="en-US" sz="5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탑즙산에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 내성이 강하여 유산균이 장까지 살아간다</a:t>
            </a:r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.</a:t>
            </a:r>
          </a:p>
          <a:p>
            <a:pPr marL="228600" indent="-228600"/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   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한국인 유산균을 가용한 발효유 지방을 분해하는데</a:t>
            </a:r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pPr marL="228600" indent="-228600"/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   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도움이 되는 성분인 </a:t>
            </a:r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L-</a:t>
            </a:r>
            <a:r>
              <a:rPr lang="ko-KR" altLang="en-US" sz="5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카르니틴이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 함유되어 있습니다</a:t>
            </a:r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.</a:t>
            </a:r>
          </a:p>
          <a:p>
            <a:pPr marL="228600" indent="-228600"/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   체내 콜레스테롤을 낮추는데 도움이 되는 </a:t>
            </a:r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pPr marL="228600" indent="-228600"/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   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유산균을 함유한 발효유</a:t>
            </a:r>
            <a:endParaRPr lang="ko-KR" altLang="en-US" sz="500" dirty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</p:txBody>
      </p:sp>
      <p:sp>
        <p:nvSpPr>
          <p:cNvPr id="47" name="타원 46"/>
          <p:cNvSpPr/>
          <p:nvPr/>
        </p:nvSpPr>
        <p:spPr>
          <a:xfrm>
            <a:off x="4437112" y="5169024"/>
            <a:ext cx="1872208" cy="1872208"/>
          </a:xfrm>
          <a:prstGeom prst="ellipse">
            <a:avLst/>
          </a:prstGeom>
          <a:solidFill>
            <a:schemeClr val="accent5">
              <a:lumMod val="7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49" name="표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0760681"/>
              </p:ext>
            </p:extLst>
          </p:nvPr>
        </p:nvGraphicFramePr>
        <p:xfrm>
          <a:off x="3573016" y="6507832"/>
          <a:ext cx="1944216" cy="5334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557808"/>
                <a:gridCol w="738336"/>
                <a:gridCol w="648072"/>
              </a:tblGrid>
              <a:tr h="134823">
                <a:tc gridSpan="3">
                  <a:txBody>
                    <a:bodyPr/>
                    <a:lstStyle/>
                    <a:p>
                      <a:pPr latinLnBrk="1"/>
                      <a:r>
                        <a:rPr lang="ko-KR" altLang="en-US" sz="500" b="1" dirty="0" smtClean="0">
                          <a:solidFill>
                            <a:srgbClr val="996600"/>
                          </a:solidFill>
                          <a:latin typeface="+mn-ea"/>
                          <a:ea typeface="+mn-ea"/>
                        </a:rPr>
                        <a:t>부가세 포함가격</a:t>
                      </a:r>
                      <a:endParaRPr lang="ko-KR" altLang="en-US" sz="500" b="1" dirty="0">
                        <a:solidFill>
                          <a:srgbClr val="996600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14708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용량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소비자가격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공급가격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4708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100g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1,100</a:t>
                      </a:r>
                      <a:r>
                        <a:rPr lang="ko-KR" altLang="en-US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원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630</a:t>
                      </a:r>
                      <a:r>
                        <a:rPr lang="ko-KR" altLang="en-US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원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2" name="직사각형 51"/>
          <p:cNvSpPr/>
          <p:nvPr/>
        </p:nvSpPr>
        <p:spPr>
          <a:xfrm>
            <a:off x="4437112" y="5097016"/>
            <a:ext cx="2376264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고농축 떠먹는 요구르트</a:t>
            </a:r>
            <a:endParaRPr lang="en-US" altLang="ko-KR" sz="800" b="1" dirty="0" smtClean="0">
              <a:solidFill>
                <a:schemeClr val="tx1">
                  <a:lumMod val="50000"/>
                  <a:lumOff val="50000"/>
                </a:schemeClr>
              </a:solidFill>
              <a:latin typeface="양재다운명조M" pitchFamily="18" charset="-127"/>
              <a:ea typeface="양재다운명조M" pitchFamily="18" charset="-127"/>
            </a:endParaRPr>
          </a:p>
          <a:p>
            <a:r>
              <a:rPr lang="en-US" altLang="ko-KR" sz="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  </a:t>
            </a:r>
            <a:r>
              <a:rPr lang="ko-KR" altLang="en-US" sz="1000" b="1" dirty="0" smtClean="0">
                <a:solidFill>
                  <a:srgbClr val="FF0000"/>
                </a:solidFill>
                <a:latin typeface="HY수평선B" pitchFamily="18" charset="-127"/>
                <a:ea typeface="HY수평선B" pitchFamily="18" charset="-127"/>
              </a:rPr>
              <a:t>연세랑</a:t>
            </a:r>
            <a:r>
              <a:rPr lang="ko-KR" altLang="en-US" sz="1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수평선B" pitchFamily="18" charset="-127"/>
                <a:ea typeface="HY수평선B" pitchFamily="18" charset="-127"/>
              </a:rPr>
              <a:t> </a:t>
            </a:r>
            <a:r>
              <a:rPr lang="ko-KR" altLang="en-US" sz="1000" b="1" dirty="0" smtClean="0">
                <a:solidFill>
                  <a:srgbClr val="0066FF"/>
                </a:solidFill>
                <a:latin typeface="HY수평선B" pitchFamily="18" charset="-127"/>
                <a:ea typeface="HY수평선B" pitchFamily="18" charset="-127"/>
              </a:rPr>
              <a:t>딸기</a:t>
            </a:r>
            <a:r>
              <a:rPr lang="en-US" altLang="ko-KR" sz="1000" b="1" dirty="0" smtClean="0">
                <a:solidFill>
                  <a:srgbClr val="0066FF"/>
                </a:solidFill>
                <a:latin typeface="HY수평선B" pitchFamily="18" charset="-127"/>
                <a:ea typeface="HY수평선B" pitchFamily="18" charset="-127"/>
              </a:rPr>
              <a:t>,</a:t>
            </a:r>
            <a:r>
              <a:rPr lang="ko-KR" altLang="en-US" sz="1000" b="1" dirty="0" smtClean="0">
                <a:solidFill>
                  <a:srgbClr val="0066FF"/>
                </a:solidFill>
                <a:latin typeface="HY수평선B" pitchFamily="18" charset="-127"/>
                <a:ea typeface="HY수평선B" pitchFamily="18" charset="-127"/>
              </a:rPr>
              <a:t>블루베리</a:t>
            </a:r>
            <a:r>
              <a:rPr lang="en-US" altLang="ko-KR" sz="1000" b="1" dirty="0" smtClean="0">
                <a:solidFill>
                  <a:srgbClr val="0066FF"/>
                </a:solidFill>
                <a:latin typeface="HY수평선B" pitchFamily="18" charset="-127"/>
                <a:ea typeface="HY수평선B" pitchFamily="18" charset="-127"/>
              </a:rPr>
              <a:t>,</a:t>
            </a:r>
            <a:r>
              <a:rPr lang="ko-KR" altLang="en-US" sz="1000" b="1" dirty="0" smtClean="0">
                <a:solidFill>
                  <a:srgbClr val="0066FF"/>
                </a:solidFill>
                <a:latin typeface="HY수평선B" pitchFamily="18" charset="-127"/>
                <a:ea typeface="HY수평선B" pitchFamily="18" charset="-127"/>
              </a:rPr>
              <a:t>플레인</a:t>
            </a:r>
            <a:endParaRPr lang="ko-KR" altLang="en-US" sz="1000" b="1" dirty="0">
              <a:solidFill>
                <a:srgbClr val="0066FF"/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4625752" y="5457056"/>
            <a:ext cx="1755576" cy="1080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떠먹는 요구르트인 연세랑은 세가지</a:t>
            </a:r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유산균을 이상적으로 배합해 일반 요구르트에</a:t>
            </a:r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비해 </a:t>
            </a:r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10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배 이상의 유산균이 있으며 어린이와</a:t>
            </a:r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학생들의 영양간식으로도 좋으며</a:t>
            </a:r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천연시럽이 </a:t>
            </a:r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20% 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함유된</a:t>
            </a:r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새콤달콤한 특유의 맛을 낸다</a:t>
            </a:r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.</a:t>
            </a:r>
          </a:p>
        </p:txBody>
      </p:sp>
      <p:sp>
        <p:nvSpPr>
          <p:cNvPr id="54" name="타원 53"/>
          <p:cNvSpPr/>
          <p:nvPr/>
        </p:nvSpPr>
        <p:spPr>
          <a:xfrm>
            <a:off x="4437112" y="7473280"/>
            <a:ext cx="1872208" cy="1872208"/>
          </a:xfrm>
          <a:prstGeom prst="ellipse">
            <a:avLst/>
          </a:prstGeom>
          <a:solidFill>
            <a:schemeClr val="accent5">
              <a:lumMod val="7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56" name="표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7263558"/>
              </p:ext>
            </p:extLst>
          </p:nvPr>
        </p:nvGraphicFramePr>
        <p:xfrm>
          <a:off x="3573016" y="8769424"/>
          <a:ext cx="1944216" cy="5334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557808"/>
                <a:gridCol w="738336"/>
                <a:gridCol w="648072"/>
              </a:tblGrid>
              <a:tr h="134823">
                <a:tc gridSpan="3">
                  <a:txBody>
                    <a:bodyPr/>
                    <a:lstStyle/>
                    <a:p>
                      <a:pPr latinLnBrk="1"/>
                      <a:r>
                        <a:rPr lang="ko-KR" altLang="en-US" sz="500" b="1" dirty="0" smtClean="0">
                          <a:solidFill>
                            <a:srgbClr val="996600"/>
                          </a:solidFill>
                          <a:latin typeface="+mn-ea"/>
                          <a:ea typeface="+mn-ea"/>
                        </a:rPr>
                        <a:t>부가세 포함가격</a:t>
                      </a:r>
                      <a:endParaRPr lang="ko-KR" altLang="en-US" sz="500" b="1" dirty="0">
                        <a:solidFill>
                          <a:srgbClr val="996600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14708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용량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소비자가격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공급가격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4708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200ml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1,100</a:t>
                      </a:r>
                      <a:r>
                        <a:rPr lang="ko-KR" altLang="en-US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원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680</a:t>
                      </a:r>
                      <a:r>
                        <a:rPr lang="ko-KR" altLang="en-US" sz="600" b="1" dirty="0" smtClean="0">
                          <a:solidFill>
                            <a:srgbClr val="996600"/>
                          </a:solidFill>
                          <a:latin typeface="바탕" pitchFamily="18" charset="-127"/>
                          <a:ea typeface="바탕" pitchFamily="18" charset="-127"/>
                        </a:rPr>
                        <a:t>원</a:t>
                      </a:r>
                      <a:endParaRPr lang="ko-KR" altLang="en-US" sz="600" b="1" dirty="0">
                        <a:solidFill>
                          <a:srgbClr val="996600"/>
                        </a:solidFill>
                        <a:latin typeface="바탕" pitchFamily="18" charset="-127"/>
                        <a:ea typeface="바탕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9" name="직사각형 58"/>
          <p:cNvSpPr/>
          <p:nvPr/>
        </p:nvSpPr>
        <p:spPr>
          <a:xfrm>
            <a:off x="4437112" y="7401272"/>
            <a:ext cx="2376264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아이들의 영양간식</a:t>
            </a:r>
            <a:endParaRPr lang="en-US" altLang="ko-KR" sz="800" b="1" dirty="0" smtClean="0">
              <a:solidFill>
                <a:schemeClr val="tx1">
                  <a:lumMod val="50000"/>
                  <a:lumOff val="50000"/>
                </a:schemeClr>
              </a:solidFill>
              <a:latin typeface="양재다운명조M" pitchFamily="18" charset="-127"/>
              <a:ea typeface="양재다운명조M" pitchFamily="18" charset="-127"/>
            </a:endParaRPr>
          </a:p>
          <a:p>
            <a:r>
              <a:rPr lang="en-US" altLang="ko-KR" sz="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           </a:t>
            </a:r>
            <a:r>
              <a:rPr lang="ko-KR" altLang="en-US" sz="1000" b="1" dirty="0" smtClean="0">
                <a:solidFill>
                  <a:srgbClr val="0066FF"/>
                </a:solidFill>
                <a:latin typeface="HY수평선B" pitchFamily="18" charset="-127"/>
                <a:ea typeface="HY수평선B" pitchFamily="18" charset="-127"/>
              </a:rPr>
              <a:t>연세 </a:t>
            </a:r>
            <a:r>
              <a:rPr lang="ko-KR" altLang="en-US" sz="1000" b="1" dirty="0" smtClean="0">
                <a:solidFill>
                  <a:srgbClr val="FF0000"/>
                </a:solidFill>
                <a:latin typeface="HY수평선B" pitchFamily="18" charset="-127"/>
                <a:ea typeface="HY수평선B" pitchFamily="18" charset="-127"/>
              </a:rPr>
              <a:t>딸기</a:t>
            </a:r>
            <a:r>
              <a:rPr lang="en-US" altLang="ko-KR" sz="1000" b="1" dirty="0" smtClean="0">
                <a:solidFill>
                  <a:srgbClr val="FF0000"/>
                </a:solidFill>
                <a:latin typeface="HY수평선B" pitchFamily="18" charset="-127"/>
                <a:ea typeface="HY수평선B" pitchFamily="18" charset="-127"/>
              </a:rPr>
              <a:t>, </a:t>
            </a:r>
            <a:r>
              <a:rPr lang="ko-KR" altLang="en-US" sz="1000" b="1" dirty="0" err="1" smtClean="0">
                <a:solidFill>
                  <a:srgbClr val="FF0000"/>
                </a:solidFill>
                <a:latin typeface="HY수평선B" pitchFamily="18" charset="-127"/>
                <a:ea typeface="HY수평선B" pitchFamily="18" charset="-127"/>
              </a:rPr>
              <a:t>초코</a:t>
            </a:r>
            <a:r>
              <a:rPr lang="ko-KR" altLang="en-US" sz="1000" b="1" dirty="0" smtClean="0">
                <a:solidFill>
                  <a:srgbClr val="FF0000"/>
                </a:solidFill>
                <a:latin typeface="HY수평선B" pitchFamily="18" charset="-127"/>
                <a:ea typeface="HY수평선B" pitchFamily="18" charset="-127"/>
              </a:rPr>
              <a:t> </a:t>
            </a:r>
            <a:r>
              <a:rPr lang="ko-KR" altLang="en-US" sz="1000" b="1" dirty="0" smtClean="0">
                <a:solidFill>
                  <a:srgbClr val="0066FF"/>
                </a:solidFill>
                <a:latin typeface="HY수평선B" pitchFamily="18" charset="-127"/>
                <a:ea typeface="HY수평선B" pitchFamily="18" charset="-127"/>
              </a:rPr>
              <a:t>우유</a:t>
            </a:r>
            <a:endParaRPr lang="ko-KR" altLang="en-US" sz="1000" b="1" dirty="0">
              <a:solidFill>
                <a:srgbClr val="0066FF"/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60" name="직사각형 59"/>
          <p:cNvSpPr/>
          <p:nvPr/>
        </p:nvSpPr>
        <p:spPr>
          <a:xfrm>
            <a:off x="4653136" y="7761312"/>
            <a:ext cx="1872208" cy="1080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딸기우유</a:t>
            </a:r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신선한 원유와 엄선된 원료로 만든 딸기우유는</a:t>
            </a:r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지방을 낮추어 </a:t>
            </a:r>
            <a:r>
              <a:rPr lang="ko-KR" altLang="en-US" sz="5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흰우유를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 싫어하는</a:t>
            </a:r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아이들의 영양간식으로 좋음</a:t>
            </a:r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r>
              <a:rPr lang="ko-KR" altLang="en-US" sz="5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초코우유</a:t>
            </a:r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신선한 원유와 코코아 분말로 만든 </a:t>
            </a:r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r>
              <a:rPr lang="ko-KR" altLang="en-US" sz="5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초코우유는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 지방을 낮추었고 진한</a:t>
            </a:r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r>
              <a:rPr lang="ko-KR" altLang="en-US" sz="5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초코렛맛을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 느낄 수 있으며 우유를 싫어하는</a:t>
            </a:r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아이들의 영양간식으로 좋음</a:t>
            </a:r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</p:txBody>
      </p:sp>
      <p:pic>
        <p:nvPicPr>
          <p:cNvPr id="61" name="그림 60" descr="오메가3건강박사.jpg"/>
          <p:cNvPicPr>
            <a:picLocks noChangeAspect="1"/>
          </p:cNvPicPr>
          <p:nvPr/>
        </p:nvPicPr>
        <p:blipFill>
          <a:blip r:embed="rId4" cstate="print"/>
          <a:srcRect l="35088" t="5263" r="10526" b="3509"/>
          <a:stretch>
            <a:fillRect/>
          </a:stretch>
        </p:blipFill>
        <p:spPr>
          <a:xfrm>
            <a:off x="3645024" y="560512"/>
            <a:ext cx="648072" cy="1087089"/>
          </a:xfrm>
          <a:prstGeom prst="rect">
            <a:avLst/>
          </a:prstGeom>
        </p:spPr>
      </p:pic>
      <p:pic>
        <p:nvPicPr>
          <p:cNvPr id="62" name="그림 61" descr="세브란스 위락.jpg"/>
          <p:cNvPicPr>
            <a:picLocks noChangeAspect="1"/>
          </p:cNvPicPr>
          <p:nvPr/>
        </p:nvPicPr>
        <p:blipFill>
          <a:blip r:embed="rId5" cstate="print"/>
          <a:srcRect l="30050" t="11150" r="26900" b="11151"/>
          <a:stretch>
            <a:fillRect/>
          </a:stretch>
        </p:blipFill>
        <p:spPr>
          <a:xfrm>
            <a:off x="620688" y="2864768"/>
            <a:ext cx="576064" cy="1039725"/>
          </a:xfrm>
          <a:prstGeom prst="rect">
            <a:avLst/>
          </a:prstGeom>
        </p:spPr>
      </p:pic>
      <p:sp>
        <p:nvSpPr>
          <p:cNvPr id="63" name="직사각형 62"/>
          <p:cNvSpPr/>
          <p:nvPr/>
        </p:nvSpPr>
        <p:spPr>
          <a:xfrm>
            <a:off x="1412776" y="2864768"/>
            <a:ext cx="2376264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식물유산균 함유 고기능 발효유</a:t>
            </a:r>
            <a:endParaRPr lang="en-US" altLang="ko-KR" sz="800" b="1" dirty="0" smtClean="0">
              <a:solidFill>
                <a:schemeClr val="tx1">
                  <a:lumMod val="50000"/>
                  <a:lumOff val="50000"/>
                </a:schemeClr>
              </a:solidFill>
              <a:latin typeface="양재다운명조M" pitchFamily="18" charset="-127"/>
              <a:ea typeface="양재다운명조M" pitchFamily="18" charset="-127"/>
            </a:endParaRPr>
          </a:p>
          <a:p>
            <a:r>
              <a:rPr lang="en-US" altLang="ko-KR" sz="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           </a:t>
            </a:r>
            <a:r>
              <a:rPr lang="ko-KR" altLang="en-US" sz="1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D아트체" pitchFamily="18" charset="-127"/>
                <a:ea typeface="MD아트체" pitchFamily="18" charset="-127"/>
              </a:rPr>
              <a:t> </a:t>
            </a:r>
            <a:r>
              <a:rPr lang="ko-KR" altLang="en-US" sz="1000" b="1" dirty="0" smtClean="0">
                <a:solidFill>
                  <a:srgbClr val="0066FF"/>
                </a:solidFill>
                <a:latin typeface="MD아트체" pitchFamily="18" charset="-127"/>
                <a:ea typeface="MD아트체" pitchFamily="18" charset="-127"/>
              </a:rPr>
              <a:t>    </a:t>
            </a:r>
            <a:r>
              <a:rPr lang="ko-KR" altLang="en-US" sz="1000" b="1" dirty="0" err="1" smtClean="0">
                <a:solidFill>
                  <a:srgbClr val="0066FF"/>
                </a:solidFill>
                <a:latin typeface="HY수평선B" pitchFamily="18" charset="-127"/>
                <a:ea typeface="HY수평선B" pitchFamily="18" charset="-127"/>
              </a:rPr>
              <a:t>세브란스</a:t>
            </a:r>
            <a:r>
              <a:rPr lang="ko-KR" altLang="en-US" sz="1000" b="1" dirty="0" smtClean="0">
                <a:solidFill>
                  <a:srgbClr val="0066FF"/>
                </a:solidFill>
                <a:latin typeface="HY수평선B" pitchFamily="18" charset="-127"/>
                <a:ea typeface="HY수평선B" pitchFamily="18" charset="-127"/>
              </a:rPr>
              <a:t> </a:t>
            </a:r>
            <a:r>
              <a:rPr lang="ko-KR" altLang="en-US" sz="1000" b="1" dirty="0" smtClean="0">
                <a:solidFill>
                  <a:srgbClr val="FF0000"/>
                </a:solidFill>
                <a:latin typeface="HY수평선B" pitchFamily="18" charset="-127"/>
                <a:ea typeface="HY수평선B" pitchFamily="18" charset="-127"/>
              </a:rPr>
              <a:t>위락</a:t>
            </a:r>
            <a:endParaRPr lang="ko-KR" altLang="en-US" sz="1000" b="1" dirty="0">
              <a:solidFill>
                <a:srgbClr val="FF0000"/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64" name="직사각형 63"/>
          <p:cNvSpPr/>
          <p:nvPr/>
        </p:nvSpPr>
        <p:spPr>
          <a:xfrm>
            <a:off x="1412776" y="3224808"/>
            <a:ext cx="2376264" cy="1080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1. 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맵고 짠 음식을 즐기는 한국인 식생활이</a:t>
            </a:r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   </a:t>
            </a:r>
            <a:r>
              <a:rPr lang="ko-KR" altLang="en-US" sz="5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다른면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 유산균도 달라야 합니다</a:t>
            </a:r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.  </a:t>
            </a:r>
          </a:p>
          <a:p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   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연세대학교 식품과학 연구팀이 개발한</a:t>
            </a:r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   </a:t>
            </a:r>
            <a:r>
              <a:rPr lang="ko-KR" altLang="en-US" sz="5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세브란스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 위락은 한국인의 장에서 분리한</a:t>
            </a:r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   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유산균과 김치에서 추출한 유산균을 첨가한 제품입니다</a:t>
            </a:r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. </a:t>
            </a:r>
          </a:p>
          <a:p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2. 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위락은 연세대학교에서 개발한 위를 생각한</a:t>
            </a:r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   </a:t>
            </a:r>
            <a:r>
              <a:rPr lang="ko-KR" altLang="en-US" sz="5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락토펩</a:t>
            </a:r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-Y(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특허출원 </a:t>
            </a:r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10-2000-002829)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를 첨가하여</a:t>
            </a:r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   </a:t>
            </a:r>
            <a:r>
              <a:rPr lang="ko-KR" altLang="en-US" sz="5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위건강에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 관련하여 도움을 줍니다</a:t>
            </a:r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.</a:t>
            </a:r>
          </a:p>
          <a:p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3. 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소장에서 소화되지 않는 난 소화성인 식이섬유를 첨가하여 </a:t>
            </a:r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   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장내 변비 개선에 도움을 줍니다</a:t>
            </a:r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. </a:t>
            </a:r>
          </a:p>
          <a:p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4. 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면역에 도움을 주는 성분 </a:t>
            </a:r>
            <a:r>
              <a:rPr lang="ko-KR" altLang="en-US" sz="5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뉴클레오다이드가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 첨가됨</a:t>
            </a:r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.</a:t>
            </a:r>
            <a:endParaRPr lang="ko-KR" altLang="en-US" sz="500" dirty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</p:txBody>
      </p:sp>
      <p:pic>
        <p:nvPicPr>
          <p:cNvPr id="65" name="그림 64" descr="자일리톨함유세요.png"/>
          <p:cNvPicPr>
            <a:picLocks noChangeAspect="1"/>
          </p:cNvPicPr>
          <p:nvPr/>
        </p:nvPicPr>
        <p:blipFill>
          <a:blip r:embed="rId6" cstate="print"/>
          <a:srcRect l="25430" t="4641" r="23540" b="4641"/>
          <a:stretch>
            <a:fillRect/>
          </a:stretch>
        </p:blipFill>
        <p:spPr>
          <a:xfrm>
            <a:off x="3645024" y="2864768"/>
            <a:ext cx="607568" cy="1080120"/>
          </a:xfrm>
          <a:prstGeom prst="rect">
            <a:avLst/>
          </a:prstGeom>
        </p:spPr>
      </p:pic>
      <p:sp>
        <p:nvSpPr>
          <p:cNvPr id="66" name="직사각형 65"/>
          <p:cNvSpPr/>
          <p:nvPr/>
        </p:nvSpPr>
        <p:spPr>
          <a:xfrm>
            <a:off x="4509120" y="2864768"/>
            <a:ext cx="2376264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8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자일리톨</a:t>
            </a:r>
            <a:r>
              <a:rPr lang="ko-KR" altLang="en-US" sz="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 함유</a:t>
            </a:r>
            <a:endParaRPr lang="en-US" altLang="ko-KR" sz="800" b="1" dirty="0" smtClean="0">
              <a:solidFill>
                <a:schemeClr val="tx1">
                  <a:lumMod val="50000"/>
                  <a:lumOff val="50000"/>
                </a:schemeClr>
              </a:solidFill>
              <a:latin typeface="양재다운명조M" pitchFamily="18" charset="-127"/>
              <a:ea typeface="양재다운명조M" pitchFamily="18" charset="-127"/>
            </a:endParaRPr>
          </a:p>
          <a:p>
            <a:r>
              <a:rPr lang="en-US" altLang="ko-KR" sz="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        </a:t>
            </a:r>
            <a:r>
              <a:rPr lang="ko-KR" altLang="en-US" sz="1000" b="1" dirty="0" smtClean="0">
                <a:solidFill>
                  <a:srgbClr val="0066FF"/>
                </a:solidFill>
                <a:latin typeface="HY수평선B" pitchFamily="18" charset="-127"/>
                <a:ea typeface="HY수평선B" pitchFamily="18" charset="-127"/>
              </a:rPr>
              <a:t>연세 </a:t>
            </a:r>
            <a:r>
              <a:rPr lang="ko-KR" altLang="en-US" sz="1000" b="1" dirty="0" smtClean="0">
                <a:solidFill>
                  <a:srgbClr val="FF0000"/>
                </a:solidFill>
                <a:latin typeface="HY수평선B" pitchFamily="18" charset="-127"/>
                <a:ea typeface="HY수평선B" pitchFamily="18" charset="-127"/>
              </a:rPr>
              <a:t>세요 </a:t>
            </a:r>
            <a:r>
              <a:rPr lang="ko-KR" altLang="en-US" sz="1000" b="1" dirty="0" smtClean="0">
                <a:solidFill>
                  <a:srgbClr val="0066FF"/>
                </a:solidFill>
                <a:latin typeface="HY수평선B" pitchFamily="18" charset="-127"/>
                <a:ea typeface="HY수평선B" pitchFamily="18" charset="-127"/>
              </a:rPr>
              <a:t>요구르트</a:t>
            </a:r>
            <a:endParaRPr lang="ko-KR" altLang="en-US" sz="1000" b="1" dirty="0">
              <a:solidFill>
                <a:srgbClr val="0066FF"/>
              </a:solidFill>
              <a:latin typeface="HY수평선B" pitchFamily="18" charset="-127"/>
              <a:ea typeface="HY수평선B" pitchFamily="18" charset="-127"/>
            </a:endParaRPr>
          </a:p>
        </p:txBody>
      </p:sp>
      <p:pic>
        <p:nvPicPr>
          <p:cNvPr id="67" name="Picture 2"/>
          <p:cNvPicPr>
            <a:picLocks noChangeAspect="1" noChangeArrowheads="1"/>
          </p:cNvPicPr>
          <p:nvPr/>
        </p:nvPicPr>
        <p:blipFill>
          <a:blip r:embed="rId7" cstate="print"/>
          <a:srcRect l="4050" t="3493" r="35199" b="9177"/>
          <a:stretch>
            <a:fillRect/>
          </a:stretch>
        </p:blipFill>
        <p:spPr bwMode="auto">
          <a:xfrm>
            <a:off x="548680" y="5241032"/>
            <a:ext cx="648072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" name="직사각형 67"/>
          <p:cNvSpPr/>
          <p:nvPr/>
        </p:nvSpPr>
        <p:spPr>
          <a:xfrm>
            <a:off x="1484784" y="5097016"/>
            <a:ext cx="2376264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우유가 함유되어 부드러운</a:t>
            </a:r>
            <a:endParaRPr lang="en-US" altLang="ko-KR" sz="800" b="1" dirty="0" smtClean="0">
              <a:solidFill>
                <a:schemeClr val="tx1">
                  <a:lumMod val="50000"/>
                  <a:lumOff val="50000"/>
                </a:schemeClr>
              </a:solidFill>
              <a:latin typeface="양재다운명조M" pitchFamily="18" charset="-127"/>
              <a:ea typeface="양재다운명조M" pitchFamily="18" charset="-127"/>
            </a:endParaRPr>
          </a:p>
          <a:p>
            <a:r>
              <a:rPr lang="en-US" altLang="ko-KR" sz="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         </a:t>
            </a:r>
            <a:r>
              <a:rPr lang="ko-KR" altLang="en-US" sz="1000" b="1" dirty="0" err="1" smtClean="0">
                <a:solidFill>
                  <a:srgbClr val="FF0000"/>
                </a:solidFill>
                <a:latin typeface="HY수평선B" pitchFamily="18" charset="-127"/>
                <a:ea typeface="HY수평선B" pitchFamily="18" charset="-127"/>
              </a:rPr>
              <a:t>스위플</a:t>
            </a:r>
            <a:r>
              <a:rPr lang="ko-KR" altLang="en-US" sz="1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수평선B" pitchFamily="18" charset="-127"/>
                <a:ea typeface="HY수평선B" pitchFamily="18" charset="-127"/>
              </a:rPr>
              <a:t> </a:t>
            </a:r>
            <a:r>
              <a:rPr lang="ko-KR" altLang="en-US" sz="1000" b="1" dirty="0" smtClean="0">
                <a:solidFill>
                  <a:srgbClr val="0066FF"/>
                </a:solidFill>
                <a:latin typeface="HY수평선B" pitchFamily="18" charset="-127"/>
                <a:ea typeface="HY수평선B" pitchFamily="18" charset="-127"/>
              </a:rPr>
              <a:t>사과 오렌지</a:t>
            </a:r>
            <a:endParaRPr lang="ko-KR" altLang="en-US" sz="1000" b="1" dirty="0">
              <a:solidFill>
                <a:srgbClr val="0066FF"/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1628800" y="5457056"/>
            <a:ext cx="1512168" cy="1080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/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우유와 사과</a:t>
            </a:r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, 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오렌지 과즙이 혼합된</a:t>
            </a:r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pPr marL="228600" indent="-228600"/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상큼한 과실음료</a:t>
            </a:r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.</a:t>
            </a:r>
          </a:p>
          <a:p>
            <a:pPr marL="228600" indent="-228600"/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pPr marL="228600" indent="-228600"/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탈지유를 첨가하여 부드러운 맛을 낸</a:t>
            </a:r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pPr marL="228600" indent="-228600"/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멸균포장으로 상온보관 가능하며</a:t>
            </a:r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pPr marL="228600" indent="-228600"/>
            <a:r>
              <a:rPr lang="ko-KR" altLang="en-US" sz="5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차게해서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 드시면 더욱 맛이 좋음</a:t>
            </a:r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pPr marL="228600" indent="-228600"/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pPr marL="228600" indent="-228600"/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전 소비층이 즐겨 먹을 수 있는</a:t>
            </a:r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pPr marL="228600" indent="-228600"/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달콤한 음료</a:t>
            </a:r>
            <a:endParaRPr lang="ko-KR" altLang="en-US" sz="500" dirty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1628800" y="7761312"/>
            <a:ext cx="1944216" cy="1080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/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필수 아미노산</a:t>
            </a:r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, 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필수 지방산</a:t>
            </a:r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, 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토코페롤</a:t>
            </a:r>
            <a:r>
              <a:rPr lang="en-US" altLang="ko-KR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, </a:t>
            </a:r>
          </a:p>
          <a:p>
            <a:pPr marL="228600" indent="-228600"/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미네랄 등이 풍부하고 콜레스테롤이 없는</a:t>
            </a:r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pPr marL="228600" indent="-228600"/>
            <a:r>
              <a:rPr lang="ko-KR" altLang="en-US" sz="5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알카리성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 영양음료로 연세 </a:t>
            </a:r>
            <a:r>
              <a:rPr lang="ko-KR" altLang="en-US" sz="5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참맛두유는</a:t>
            </a:r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 연세만의</a:t>
            </a:r>
            <a:endParaRPr lang="en-US" altLang="ko-KR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  <a:p>
            <a:pPr marL="228600" indent="-228600"/>
            <a:r>
              <a:rPr lang="ko-KR" altLang="en-US" sz="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D아트체" pitchFamily="18" charset="-127"/>
                <a:ea typeface="MD아트체" pitchFamily="18" charset="-127"/>
              </a:rPr>
              <a:t>제조기술로 더욱 고소한 맛이 살아있는 두유</a:t>
            </a:r>
            <a:endParaRPr lang="ko-KR" altLang="en-US" sz="500" dirty="0">
              <a:solidFill>
                <a:schemeClr val="tx1">
                  <a:lumMod val="65000"/>
                  <a:lumOff val="35000"/>
                </a:schemeClr>
              </a:solidFill>
              <a:latin typeface="MD아트체" pitchFamily="18" charset="-127"/>
              <a:ea typeface="MD아트체" pitchFamily="18" charset="-127"/>
            </a:endParaRPr>
          </a:p>
        </p:txBody>
      </p:sp>
      <p:pic>
        <p:nvPicPr>
          <p:cNvPr id="71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01008" y="5097016"/>
            <a:ext cx="864095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48681" y="7617296"/>
            <a:ext cx="648072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" name="직사각형 72"/>
          <p:cNvSpPr/>
          <p:nvPr/>
        </p:nvSpPr>
        <p:spPr>
          <a:xfrm>
            <a:off x="1484784" y="7473280"/>
            <a:ext cx="2376264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연세만의 제조기술로</a:t>
            </a:r>
            <a:endParaRPr lang="en-US" altLang="ko-KR" sz="800" b="1" dirty="0" smtClean="0">
              <a:solidFill>
                <a:schemeClr val="tx1">
                  <a:lumMod val="50000"/>
                  <a:lumOff val="50000"/>
                </a:schemeClr>
              </a:solidFill>
              <a:latin typeface="양재다운명조M" pitchFamily="18" charset="-127"/>
              <a:ea typeface="양재다운명조M" pitchFamily="18" charset="-127"/>
            </a:endParaRPr>
          </a:p>
          <a:p>
            <a:r>
              <a:rPr lang="en-US" altLang="ko-KR" sz="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      </a:t>
            </a:r>
            <a:r>
              <a:rPr lang="ko-KR" altLang="en-US" sz="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양재다운명조M" pitchFamily="18" charset="-127"/>
                <a:ea typeface="양재다운명조M" pitchFamily="18" charset="-127"/>
              </a:rPr>
              <a:t>더욱 고소한 맛</a:t>
            </a:r>
            <a:endParaRPr lang="en-US" altLang="ko-KR" sz="800" b="1" dirty="0" smtClean="0">
              <a:solidFill>
                <a:schemeClr val="tx1">
                  <a:lumMod val="50000"/>
                  <a:lumOff val="50000"/>
                </a:schemeClr>
              </a:solidFill>
              <a:latin typeface="양재다운명조M" pitchFamily="18" charset="-127"/>
              <a:ea typeface="양재다운명조M" pitchFamily="18" charset="-127"/>
            </a:endParaRPr>
          </a:p>
          <a:p>
            <a:r>
              <a:rPr lang="en-US" altLang="ko-KR" sz="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양재다운명조M" pitchFamily="18" charset="-127"/>
              </a:rPr>
              <a:t>               </a:t>
            </a:r>
            <a:r>
              <a:rPr lang="ko-KR" altLang="en-US" sz="1000" b="1" dirty="0" smtClean="0">
                <a:solidFill>
                  <a:srgbClr val="0000CC"/>
                </a:solidFill>
                <a:latin typeface="HY수평선B" pitchFamily="18" charset="-127"/>
                <a:ea typeface="HY수평선B" pitchFamily="18" charset="-127"/>
              </a:rPr>
              <a:t>연세</a:t>
            </a:r>
            <a:r>
              <a:rPr lang="ko-KR" altLang="en-US" sz="1000" b="1" dirty="0" smtClean="0">
                <a:solidFill>
                  <a:srgbClr val="FF0000"/>
                </a:solidFill>
                <a:latin typeface="HY수평선B" pitchFamily="18" charset="-127"/>
                <a:ea typeface="HY수평선B" pitchFamily="18" charset="-127"/>
              </a:rPr>
              <a:t> </a:t>
            </a:r>
            <a:r>
              <a:rPr lang="ko-KR" altLang="en-US" sz="1000" b="1" dirty="0" err="1" smtClean="0">
                <a:solidFill>
                  <a:srgbClr val="FF0000"/>
                </a:solidFill>
                <a:latin typeface="HY수평선B" pitchFamily="18" charset="-127"/>
                <a:ea typeface="HY수평선B" pitchFamily="18" charset="-127"/>
              </a:rPr>
              <a:t>참맛</a:t>
            </a:r>
            <a:r>
              <a:rPr lang="ko-KR" altLang="en-US" sz="1000" b="1" dirty="0" smtClean="0">
                <a:solidFill>
                  <a:srgbClr val="FF0000"/>
                </a:solidFill>
                <a:latin typeface="HY수평선B" pitchFamily="18" charset="-127"/>
                <a:ea typeface="HY수평선B" pitchFamily="18" charset="-127"/>
              </a:rPr>
              <a:t> 두유</a:t>
            </a:r>
            <a:endParaRPr lang="ko-KR" altLang="en-US" sz="1000" b="1" dirty="0">
              <a:solidFill>
                <a:srgbClr val="0066FF"/>
              </a:solidFill>
              <a:latin typeface="HY수평선B" pitchFamily="18" charset="-127"/>
              <a:ea typeface="HY수평선B" pitchFamily="18" charset="-127"/>
            </a:endParaRPr>
          </a:p>
        </p:txBody>
      </p:sp>
      <p:grpSp>
        <p:nvGrpSpPr>
          <p:cNvPr id="76" name="그룹 75"/>
          <p:cNvGrpSpPr/>
          <p:nvPr/>
        </p:nvGrpSpPr>
        <p:grpSpPr>
          <a:xfrm>
            <a:off x="3573016" y="7401272"/>
            <a:ext cx="792088" cy="1080120"/>
            <a:chOff x="4469780" y="6033120"/>
            <a:chExt cx="1662248" cy="1368152"/>
          </a:xfrm>
        </p:grpSpPr>
        <p:pic>
          <p:nvPicPr>
            <p:cNvPr id="74" name="Picture 2"/>
            <p:cNvPicPr>
              <a:picLocks noChangeAspect="1" noChangeArrowheads="1"/>
            </p:cNvPicPr>
            <p:nvPr/>
          </p:nvPicPr>
          <p:blipFill>
            <a:blip r:embed="rId10" cstate="print"/>
            <a:srcRect r="76172"/>
            <a:stretch>
              <a:fillRect/>
            </a:stretch>
          </p:blipFill>
          <p:spPr bwMode="auto">
            <a:xfrm>
              <a:off x="4469780" y="6033120"/>
              <a:ext cx="831428" cy="1368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5" name="Picture 2"/>
            <p:cNvPicPr>
              <a:picLocks noChangeAspect="1" noChangeArrowheads="1"/>
            </p:cNvPicPr>
            <p:nvPr/>
          </p:nvPicPr>
          <p:blipFill>
            <a:blip r:embed="rId10" cstate="print"/>
            <a:srcRect l="74126"/>
            <a:stretch>
              <a:fillRect/>
            </a:stretch>
          </p:blipFill>
          <p:spPr bwMode="auto">
            <a:xfrm>
              <a:off x="5229200" y="6033120"/>
              <a:ext cx="902828" cy="1368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7" name="자유형 76"/>
          <p:cNvSpPr/>
          <p:nvPr/>
        </p:nvSpPr>
        <p:spPr>
          <a:xfrm>
            <a:off x="406987" y="2679773"/>
            <a:ext cx="2949337" cy="5286"/>
          </a:xfrm>
          <a:custGeom>
            <a:avLst/>
            <a:gdLst>
              <a:gd name="connsiteX0" fmla="*/ 0 w 2949337"/>
              <a:gd name="connsiteY0" fmla="*/ 0 h 5286"/>
              <a:gd name="connsiteX1" fmla="*/ 2949337 w 2949337"/>
              <a:gd name="connsiteY1" fmla="*/ 5286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49337" h="5286">
                <a:moveTo>
                  <a:pt x="0" y="0"/>
                </a:moveTo>
                <a:lnTo>
                  <a:pt x="2949337" y="5286"/>
                </a:lnTo>
              </a:path>
            </a:pathLst>
          </a:custGeom>
          <a:ln w="63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8" name="자유형 77"/>
          <p:cNvSpPr/>
          <p:nvPr/>
        </p:nvSpPr>
        <p:spPr>
          <a:xfrm>
            <a:off x="3425036" y="417558"/>
            <a:ext cx="5285" cy="2188218"/>
          </a:xfrm>
          <a:custGeom>
            <a:avLst/>
            <a:gdLst>
              <a:gd name="connsiteX0" fmla="*/ 5285 w 5285"/>
              <a:gd name="connsiteY0" fmla="*/ 0 h 2188218"/>
              <a:gd name="connsiteX1" fmla="*/ 0 w 5285"/>
              <a:gd name="connsiteY1" fmla="*/ 2188218 h 2188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5" h="2188218">
                <a:moveTo>
                  <a:pt x="5285" y="0"/>
                </a:moveTo>
                <a:cubicBezTo>
                  <a:pt x="3523" y="729406"/>
                  <a:pt x="1762" y="1458812"/>
                  <a:pt x="0" y="2188218"/>
                </a:cubicBezTo>
              </a:path>
            </a:pathLst>
          </a:custGeom>
          <a:ln w="63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0" name="자유형 79"/>
          <p:cNvSpPr/>
          <p:nvPr/>
        </p:nvSpPr>
        <p:spPr>
          <a:xfrm>
            <a:off x="3425036" y="2727343"/>
            <a:ext cx="5285" cy="2156504"/>
          </a:xfrm>
          <a:custGeom>
            <a:avLst/>
            <a:gdLst>
              <a:gd name="connsiteX0" fmla="*/ 0 w 5285"/>
              <a:gd name="connsiteY0" fmla="*/ 0 h 2156504"/>
              <a:gd name="connsiteX1" fmla="*/ 5285 w 5285"/>
              <a:gd name="connsiteY1" fmla="*/ 2156504 h 2156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5" h="2156504">
                <a:moveTo>
                  <a:pt x="0" y="0"/>
                </a:moveTo>
                <a:cubicBezTo>
                  <a:pt x="1762" y="718835"/>
                  <a:pt x="3523" y="1437669"/>
                  <a:pt x="5285" y="2156504"/>
                </a:cubicBezTo>
              </a:path>
            </a:pathLst>
          </a:custGeom>
          <a:ln w="63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자유형 80"/>
          <p:cNvSpPr/>
          <p:nvPr/>
        </p:nvSpPr>
        <p:spPr>
          <a:xfrm>
            <a:off x="3429000" y="5025008"/>
            <a:ext cx="5285" cy="2156504"/>
          </a:xfrm>
          <a:custGeom>
            <a:avLst/>
            <a:gdLst>
              <a:gd name="connsiteX0" fmla="*/ 0 w 5285"/>
              <a:gd name="connsiteY0" fmla="*/ 0 h 2156504"/>
              <a:gd name="connsiteX1" fmla="*/ 5285 w 5285"/>
              <a:gd name="connsiteY1" fmla="*/ 2156504 h 2156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5" h="2156504">
                <a:moveTo>
                  <a:pt x="0" y="0"/>
                </a:moveTo>
                <a:cubicBezTo>
                  <a:pt x="1762" y="718835"/>
                  <a:pt x="3523" y="1437669"/>
                  <a:pt x="5285" y="2156504"/>
                </a:cubicBezTo>
              </a:path>
            </a:pathLst>
          </a:custGeom>
          <a:ln w="63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2" name="자유형 81"/>
          <p:cNvSpPr/>
          <p:nvPr/>
        </p:nvSpPr>
        <p:spPr>
          <a:xfrm>
            <a:off x="3432964" y="7322673"/>
            <a:ext cx="5285" cy="2156504"/>
          </a:xfrm>
          <a:custGeom>
            <a:avLst/>
            <a:gdLst>
              <a:gd name="connsiteX0" fmla="*/ 0 w 5285"/>
              <a:gd name="connsiteY0" fmla="*/ 0 h 2156504"/>
              <a:gd name="connsiteX1" fmla="*/ 5285 w 5285"/>
              <a:gd name="connsiteY1" fmla="*/ 2156504 h 2156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5" h="2156504">
                <a:moveTo>
                  <a:pt x="0" y="0"/>
                </a:moveTo>
                <a:cubicBezTo>
                  <a:pt x="1762" y="718835"/>
                  <a:pt x="3523" y="1437669"/>
                  <a:pt x="5285" y="2156504"/>
                </a:cubicBezTo>
              </a:path>
            </a:pathLst>
          </a:custGeom>
          <a:ln w="63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4" name="자유형 83"/>
          <p:cNvSpPr/>
          <p:nvPr/>
        </p:nvSpPr>
        <p:spPr>
          <a:xfrm>
            <a:off x="3488462" y="2685059"/>
            <a:ext cx="2965193" cy="0"/>
          </a:xfrm>
          <a:custGeom>
            <a:avLst/>
            <a:gdLst>
              <a:gd name="connsiteX0" fmla="*/ 0 w 2965193"/>
              <a:gd name="connsiteY0" fmla="*/ 0 h 0"/>
              <a:gd name="connsiteX1" fmla="*/ 2965193 w 2965193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65193">
                <a:moveTo>
                  <a:pt x="0" y="0"/>
                </a:moveTo>
                <a:lnTo>
                  <a:pt x="2965193" y="0"/>
                </a:lnTo>
              </a:path>
            </a:pathLst>
          </a:custGeom>
          <a:ln w="63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5" name="자유형 84"/>
          <p:cNvSpPr/>
          <p:nvPr/>
        </p:nvSpPr>
        <p:spPr>
          <a:xfrm>
            <a:off x="406668" y="4947714"/>
            <a:ext cx="2949337" cy="5286"/>
          </a:xfrm>
          <a:custGeom>
            <a:avLst/>
            <a:gdLst>
              <a:gd name="connsiteX0" fmla="*/ 0 w 2949337"/>
              <a:gd name="connsiteY0" fmla="*/ 0 h 5286"/>
              <a:gd name="connsiteX1" fmla="*/ 2949337 w 2949337"/>
              <a:gd name="connsiteY1" fmla="*/ 5286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49337" h="5286">
                <a:moveTo>
                  <a:pt x="0" y="0"/>
                </a:moveTo>
                <a:lnTo>
                  <a:pt x="2949337" y="5286"/>
                </a:lnTo>
              </a:path>
            </a:pathLst>
          </a:custGeom>
          <a:ln w="63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6" name="자유형 85"/>
          <p:cNvSpPr/>
          <p:nvPr/>
        </p:nvSpPr>
        <p:spPr>
          <a:xfrm>
            <a:off x="3488143" y="4953000"/>
            <a:ext cx="2965193" cy="0"/>
          </a:xfrm>
          <a:custGeom>
            <a:avLst/>
            <a:gdLst>
              <a:gd name="connsiteX0" fmla="*/ 0 w 2965193"/>
              <a:gd name="connsiteY0" fmla="*/ 0 h 0"/>
              <a:gd name="connsiteX1" fmla="*/ 2965193 w 2965193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65193">
                <a:moveTo>
                  <a:pt x="0" y="0"/>
                </a:moveTo>
                <a:lnTo>
                  <a:pt x="2965193" y="0"/>
                </a:lnTo>
              </a:path>
            </a:pathLst>
          </a:custGeom>
          <a:ln w="63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7" name="자유형 86"/>
          <p:cNvSpPr/>
          <p:nvPr/>
        </p:nvSpPr>
        <p:spPr>
          <a:xfrm>
            <a:off x="406349" y="7215655"/>
            <a:ext cx="2949337" cy="5286"/>
          </a:xfrm>
          <a:custGeom>
            <a:avLst/>
            <a:gdLst>
              <a:gd name="connsiteX0" fmla="*/ 0 w 2949337"/>
              <a:gd name="connsiteY0" fmla="*/ 0 h 5286"/>
              <a:gd name="connsiteX1" fmla="*/ 2949337 w 2949337"/>
              <a:gd name="connsiteY1" fmla="*/ 5286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49337" h="5286">
                <a:moveTo>
                  <a:pt x="0" y="0"/>
                </a:moveTo>
                <a:lnTo>
                  <a:pt x="2949337" y="5286"/>
                </a:lnTo>
              </a:path>
            </a:pathLst>
          </a:custGeom>
          <a:ln w="63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8" name="자유형 87"/>
          <p:cNvSpPr/>
          <p:nvPr/>
        </p:nvSpPr>
        <p:spPr>
          <a:xfrm>
            <a:off x="3487824" y="7220941"/>
            <a:ext cx="2965193" cy="0"/>
          </a:xfrm>
          <a:custGeom>
            <a:avLst/>
            <a:gdLst>
              <a:gd name="connsiteX0" fmla="*/ 0 w 2965193"/>
              <a:gd name="connsiteY0" fmla="*/ 0 h 0"/>
              <a:gd name="connsiteX1" fmla="*/ 2965193 w 2965193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65193">
                <a:moveTo>
                  <a:pt x="0" y="0"/>
                </a:moveTo>
                <a:lnTo>
                  <a:pt x="2965193" y="0"/>
                </a:lnTo>
              </a:path>
            </a:pathLst>
          </a:custGeom>
          <a:ln w="63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0" name="직사각형 89"/>
          <p:cNvSpPr/>
          <p:nvPr/>
        </p:nvSpPr>
        <p:spPr>
          <a:xfrm>
            <a:off x="1268760" y="4880992"/>
            <a:ext cx="404664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600" b="1" dirty="0" smtClean="0">
                <a:solidFill>
                  <a:srgbClr val="00B050"/>
                </a:solidFill>
                <a:latin typeface="HY헤드라인M" pitchFamily="18" charset="-127"/>
                <a:ea typeface="HY헤드라인M" pitchFamily="18" charset="-127"/>
              </a:rPr>
              <a:t>『</a:t>
            </a:r>
            <a:endParaRPr lang="ko-KR" altLang="en-US" sz="1600" b="1" dirty="0">
              <a:solidFill>
                <a:srgbClr val="00B05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91" name="직사각형 90"/>
          <p:cNvSpPr/>
          <p:nvPr/>
        </p:nvSpPr>
        <p:spPr>
          <a:xfrm>
            <a:off x="2924944" y="7473280"/>
            <a:ext cx="404664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600" b="1" dirty="0" smtClean="0">
                <a:solidFill>
                  <a:srgbClr val="00B050"/>
                </a:solidFill>
                <a:latin typeface="HY헤드라인M" pitchFamily="18" charset="-127"/>
                <a:ea typeface="HY헤드라인M" pitchFamily="18" charset="-127"/>
              </a:rPr>
              <a:t>』</a:t>
            </a:r>
            <a:endParaRPr lang="ko-KR" altLang="en-US" sz="1600" b="1" dirty="0">
              <a:solidFill>
                <a:srgbClr val="00B05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93" name="직사각형 92"/>
          <p:cNvSpPr/>
          <p:nvPr/>
        </p:nvSpPr>
        <p:spPr>
          <a:xfrm>
            <a:off x="4221088" y="7185248"/>
            <a:ext cx="404664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600" b="1" dirty="0" smtClean="0">
                <a:solidFill>
                  <a:srgbClr val="00B050"/>
                </a:solidFill>
                <a:latin typeface="HY헤드라인M" pitchFamily="18" charset="-127"/>
                <a:ea typeface="HY헤드라인M" pitchFamily="18" charset="-127"/>
              </a:rPr>
              <a:t>『</a:t>
            </a:r>
            <a:endParaRPr lang="ko-KR" altLang="en-US" sz="1600" b="1" dirty="0">
              <a:solidFill>
                <a:srgbClr val="00B05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94" name="직사각형 93"/>
          <p:cNvSpPr/>
          <p:nvPr/>
        </p:nvSpPr>
        <p:spPr>
          <a:xfrm>
            <a:off x="1196752" y="2648744"/>
            <a:ext cx="404664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600" b="1" dirty="0" smtClean="0">
                <a:solidFill>
                  <a:srgbClr val="00B050"/>
                </a:solidFill>
                <a:latin typeface="HY헤드라인M" pitchFamily="18" charset="-127"/>
                <a:ea typeface="HY헤드라인M" pitchFamily="18" charset="-127"/>
              </a:rPr>
              <a:t>『</a:t>
            </a:r>
            <a:endParaRPr lang="ko-KR" altLang="en-US" sz="1600" b="1" dirty="0">
              <a:solidFill>
                <a:srgbClr val="00B05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95" name="직사각형 94"/>
          <p:cNvSpPr/>
          <p:nvPr/>
        </p:nvSpPr>
        <p:spPr>
          <a:xfrm>
            <a:off x="1268760" y="7185248"/>
            <a:ext cx="404664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600" b="1" dirty="0" smtClean="0">
                <a:solidFill>
                  <a:srgbClr val="00B050"/>
                </a:solidFill>
                <a:latin typeface="HY헤드라인M" pitchFamily="18" charset="-127"/>
                <a:ea typeface="HY헤드라인M" pitchFamily="18" charset="-127"/>
              </a:rPr>
              <a:t>『</a:t>
            </a:r>
            <a:endParaRPr lang="ko-KR" altLang="en-US" sz="1600" b="1" dirty="0">
              <a:solidFill>
                <a:srgbClr val="00B05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96" name="직사각형 95"/>
          <p:cNvSpPr/>
          <p:nvPr/>
        </p:nvSpPr>
        <p:spPr>
          <a:xfrm>
            <a:off x="4221088" y="344488"/>
            <a:ext cx="404664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600" b="1" dirty="0" smtClean="0">
                <a:solidFill>
                  <a:srgbClr val="00B050"/>
                </a:solidFill>
                <a:latin typeface="HY헤드라인M" pitchFamily="18" charset="-127"/>
                <a:ea typeface="HY헤드라인M" pitchFamily="18" charset="-127"/>
              </a:rPr>
              <a:t>『</a:t>
            </a:r>
            <a:endParaRPr lang="ko-KR" altLang="en-US" sz="1600" b="1" dirty="0">
              <a:solidFill>
                <a:srgbClr val="00B05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97" name="직사각형 96"/>
          <p:cNvSpPr/>
          <p:nvPr/>
        </p:nvSpPr>
        <p:spPr>
          <a:xfrm>
            <a:off x="1196752" y="344488"/>
            <a:ext cx="404664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600" b="1" dirty="0" smtClean="0">
                <a:solidFill>
                  <a:srgbClr val="00B050"/>
                </a:solidFill>
                <a:latin typeface="HY헤드라인M" pitchFamily="18" charset="-127"/>
                <a:ea typeface="HY헤드라인M" pitchFamily="18" charset="-127"/>
              </a:rPr>
              <a:t>『</a:t>
            </a:r>
            <a:endParaRPr lang="ko-KR" altLang="en-US" sz="1600" b="1" dirty="0">
              <a:solidFill>
                <a:srgbClr val="00B05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98" name="직사각형 97"/>
          <p:cNvSpPr/>
          <p:nvPr/>
        </p:nvSpPr>
        <p:spPr>
          <a:xfrm>
            <a:off x="4293096" y="2648744"/>
            <a:ext cx="404664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600" b="1" dirty="0" smtClean="0">
                <a:solidFill>
                  <a:srgbClr val="00B050"/>
                </a:solidFill>
                <a:latin typeface="HY헤드라인M" pitchFamily="18" charset="-127"/>
                <a:ea typeface="HY헤드라인M" pitchFamily="18" charset="-127"/>
              </a:rPr>
              <a:t>『</a:t>
            </a:r>
            <a:endParaRPr lang="ko-KR" altLang="en-US" sz="1600" b="1" dirty="0">
              <a:solidFill>
                <a:srgbClr val="00B05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99" name="직사각형 98"/>
          <p:cNvSpPr/>
          <p:nvPr/>
        </p:nvSpPr>
        <p:spPr>
          <a:xfrm>
            <a:off x="4221088" y="4880992"/>
            <a:ext cx="404664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600" b="1" dirty="0" smtClean="0">
                <a:solidFill>
                  <a:srgbClr val="00B050"/>
                </a:solidFill>
                <a:latin typeface="HY헤드라인M" pitchFamily="18" charset="-127"/>
                <a:ea typeface="HY헤드라인M" pitchFamily="18" charset="-127"/>
              </a:rPr>
              <a:t>『</a:t>
            </a:r>
            <a:endParaRPr lang="ko-KR" altLang="en-US" sz="1600" b="1" dirty="0">
              <a:solidFill>
                <a:srgbClr val="00B05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00" name="직사각형 99"/>
          <p:cNvSpPr/>
          <p:nvPr/>
        </p:nvSpPr>
        <p:spPr>
          <a:xfrm>
            <a:off x="6021288" y="7329264"/>
            <a:ext cx="404664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600" b="1" dirty="0" smtClean="0">
                <a:solidFill>
                  <a:srgbClr val="00B050"/>
                </a:solidFill>
                <a:latin typeface="HY헤드라인M" pitchFamily="18" charset="-127"/>
                <a:ea typeface="HY헤드라인M" pitchFamily="18" charset="-127"/>
              </a:rPr>
              <a:t>』</a:t>
            </a:r>
            <a:endParaRPr lang="ko-KR" altLang="en-US" sz="1600" b="1" dirty="0">
              <a:solidFill>
                <a:srgbClr val="00B05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01" name="직사각형 100"/>
          <p:cNvSpPr/>
          <p:nvPr/>
        </p:nvSpPr>
        <p:spPr>
          <a:xfrm>
            <a:off x="2952328" y="2792760"/>
            <a:ext cx="404664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600" b="1" dirty="0" smtClean="0">
                <a:solidFill>
                  <a:srgbClr val="00B050"/>
                </a:solidFill>
                <a:latin typeface="HY헤드라인M" pitchFamily="18" charset="-127"/>
                <a:ea typeface="HY헤드라인M" pitchFamily="18" charset="-127"/>
              </a:rPr>
              <a:t>』</a:t>
            </a:r>
            <a:endParaRPr lang="ko-KR" altLang="en-US" sz="1600" b="1" dirty="0">
              <a:solidFill>
                <a:srgbClr val="00B05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02" name="직사각형 101"/>
          <p:cNvSpPr/>
          <p:nvPr/>
        </p:nvSpPr>
        <p:spPr>
          <a:xfrm>
            <a:off x="2952328" y="488504"/>
            <a:ext cx="404664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600" b="1" dirty="0" smtClean="0">
                <a:solidFill>
                  <a:srgbClr val="00B050"/>
                </a:solidFill>
                <a:latin typeface="HY헤드라인M" pitchFamily="18" charset="-127"/>
                <a:ea typeface="HY헤드라인M" pitchFamily="18" charset="-127"/>
              </a:rPr>
              <a:t>』</a:t>
            </a:r>
            <a:endParaRPr lang="ko-KR" altLang="en-US" sz="1600" b="1" dirty="0">
              <a:solidFill>
                <a:srgbClr val="00B05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03" name="직사각형 102"/>
          <p:cNvSpPr/>
          <p:nvPr/>
        </p:nvSpPr>
        <p:spPr>
          <a:xfrm>
            <a:off x="6192688" y="5025008"/>
            <a:ext cx="404664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600" b="1" dirty="0" smtClean="0">
                <a:solidFill>
                  <a:srgbClr val="00B050"/>
                </a:solidFill>
                <a:latin typeface="HY헤드라인M" pitchFamily="18" charset="-127"/>
                <a:ea typeface="HY헤드라인M" pitchFamily="18" charset="-127"/>
              </a:rPr>
              <a:t>』</a:t>
            </a:r>
            <a:endParaRPr lang="ko-KR" altLang="en-US" sz="1600" b="1" dirty="0">
              <a:solidFill>
                <a:srgbClr val="00B05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04" name="직사각형 103"/>
          <p:cNvSpPr/>
          <p:nvPr/>
        </p:nvSpPr>
        <p:spPr>
          <a:xfrm>
            <a:off x="6165304" y="488504"/>
            <a:ext cx="404664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600" b="1" dirty="0" smtClean="0">
                <a:solidFill>
                  <a:srgbClr val="00B050"/>
                </a:solidFill>
                <a:latin typeface="HY헤드라인M" pitchFamily="18" charset="-127"/>
                <a:ea typeface="HY헤드라인M" pitchFamily="18" charset="-127"/>
              </a:rPr>
              <a:t>』</a:t>
            </a:r>
            <a:endParaRPr lang="ko-KR" altLang="en-US" sz="1600" b="1" dirty="0">
              <a:solidFill>
                <a:srgbClr val="00B05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05" name="직사각형 104"/>
          <p:cNvSpPr/>
          <p:nvPr/>
        </p:nvSpPr>
        <p:spPr>
          <a:xfrm>
            <a:off x="2952328" y="5025008"/>
            <a:ext cx="404664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600" b="1" dirty="0" smtClean="0">
                <a:solidFill>
                  <a:srgbClr val="00B050"/>
                </a:solidFill>
                <a:latin typeface="HY헤드라인M" pitchFamily="18" charset="-127"/>
                <a:ea typeface="HY헤드라인M" pitchFamily="18" charset="-127"/>
              </a:rPr>
              <a:t>』</a:t>
            </a:r>
            <a:endParaRPr lang="ko-KR" altLang="en-US" sz="1600" b="1" dirty="0">
              <a:solidFill>
                <a:srgbClr val="00B05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06" name="직사각형 105"/>
          <p:cNvSpPr/>
          <p:nvPr/>
        </p:nvSpPr>
        <p:spPr>
          <a:xfrm>
            <a:off x="5949280" y="2792760"/>
            <a:ext cx="404664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600" b="1" dirty="0" smtClean="0">
                <a:solidFill>
                  <a:srgbClr val="00B050"/>
                </a:solidFill>
                <a:latin typeface="HY헤드라인M" pitchFamily="18" charset="-127"/>
                <a:ea typeface="HY헤드라인M" pitchFamily="18" charset="-127"/>
              </a:rPr>
              <a:t>』</a:t>
            </a:r>
            <a:endParaRPr lang="ko-KR" altLang="en-US" sz="1600" b="1" dirty="0">
              <a:solidFill>
                <a:srgbClr val="00B05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noFill/>
        </a:ln>
      </a:spPr>
      <a:bodyPr rtlCol="0" anchor="ctr"/>
      <a:lstStyle>
        <a:defPPr algn="ctr">
          <a:defRPr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1048</Words>
  <Application>Microsoft Office PowerPoint</Application>
  <PresentationFormat>A4 용지(210x297mm)</PresentationFormat>
  <Paragraphs>273</Paragraphs>
  <Slides>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kang</dc:creator>
  <cp:lastModifiedBy>Administrator</cp:lastModifiedBy>
  <cp:revision>51</cp:revision>
  <dcterms:created xsi:type="dcterms:W3CDTF">2018-07-08T06:16:26Z</dcterms:created>
  <dcterms:modified xsi:type="dcterms:W3CDTF">2022-02-01T11:30:07Z</dcterms:modified>
</cp:coreProperties>
</file>