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257" r:id="rId2"/>
    <p:sldId id="258" r:id="rId3"/>
    <p:sldId id="259" r:id="rId4"/>
  </p:sldIdLst>
  <p:sldSz cx="7562850" cy="10688638"/>
  <p:notesSz cx="9931400" cy="67945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9" d="100"/>
          <a:sy n="69" d="100"/>
        </p:scale>
        <p:origin x="31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2469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3796" tIns="41898" rIns="83796" bIns="41898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3796" tIns="41898" rIns="83796" bIns="41898"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3796" tIns="41898" rIns="83796" bIns="41898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3796" tIns="41898" rIns="83796" bIns="41898"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3796" tIns="41898" rIns="83796" bIns="41898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3796" tIns="41898" rIns="83796" bIns="41898"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640080"/>
            <a:ext cx="685800" cy="237744"/>
          </a:xfrm>
          <a:prstGeom prst="roundRect">
            <a:avLst>
              <a:gd name="adj" fmla="val 15385"/>
            </a:avLst>
          </a:prstGeom>
          <a:solidFill>
            <a:srgbClr val="1C1C1C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02920" y="640080"/>
            <a:ext cx="685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붙임 #1</a:t>
            </a:r>
            <a:endParaRPr lang="en-US" sz="95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950976"/>
            <a:ext cx="65562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kern="0" spc="500" dirty="0">
                <a:solidFill>
                  <a:srgbClr val="1C1C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입   찰   서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02920" y="1371600"/>
            <a:ext cx="6556248" cy="0"/>
          </a:xfrm>
          <a:prstGeom prst="line">
            <a:avLst/>
          </a:prstGeom>
          <a:noFill/>
          <a:ln w="22225">
            <a:solidFill>
              <a:srgbClr val="A11D24"/>
            </a:solidFill>
            <a:prstDash val="solid"/>
          </a:ln>
        </p:spPr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609344"/>
          <a:ext cx="6556248" cy="1261872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188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062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b="1" dirty="0">
                          <a:solidFill>
                            <a:srgbClr val="7D1519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입찰명칭</a:t>
                      </a:r>
                      <a:endParaRPr lang="en-US" sz="11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27000" marR="127000" marT="76200" marB="762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경비·미화 용역업체 선정</a:t>
                      </a:r>
                      <a:endParaRPr lang="en-US" sz="11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27000" marR="127000" marT="76200" marB="762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b="1" dirty="0">
                          <a:solidFill>
                            <a:srgbClr val="7D1519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입찰금액</a:t>
                      </a:r>
                      <a:endParaRPr lang="en-US" sz="11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27000" marR="127000" marT="76200" marB="762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금 　　　　　　　　 원정 ( ￦ 　　　　　　 )　※ 부가세 별도</a:t>
                      </a:r>
                      <a:endParaRPr lang="en-US" sz="11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27000" marR="127000" marT="76200" marB="762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b="1" dirty="0">
                          <a:solidFill>
                            <a:srgbClr val="7D1519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입찰보증금</a:t>
                      </a:r>
                      <a:endParaRPr lang="en-US" sz="11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27000" marR="127000" marT="76200" marB="762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금 　　　　　　　　 원정 ( ￦ 　　　　　　 )</a:t>
                      </a:r>
                      <a:endParaRPr lang="en-US" sz="11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27000" marR="127000" marT="76200" marB="762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Text 4"/>
          <p:cNvSpPr txBox="1"/>
          <p:nvPr/>
        </p:nvSpPr>
        <p:spPr>
          <a:xfrm>
            <a:off x="502920" y="3145536"/>
            <a:ext cx="65562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C1C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위와 같이 입찰보증금(입찰금액의 100분의 5 이상)을 첨부하여 입찰합니다.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502920" y="3474720"/>
            <a:ext cx="65562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1C1C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년 　　　　 월 　　　　 일</a:t>
            </a:r>
            <a:endParaRPr lang="en-US" sz="1100" dirty="0"/>
          </a:p>
        </p:txBody>
      </p:sp>
      <p:graphicFrame>
        <p:nvGraphicFramePr>
          <p:cNvPr id="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3877056"/>
          <a:ext cx="6556248" cy="2944368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188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062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b="1" dirty="0">
                          <a:solidFill>
                            <a:srgbClr val="7D1519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상호(성명)</a:t>
                      </a:r>
                      <a:endParaRPr lang="en-US" sz="11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27000" marR="127000" marT="76200" marB="762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11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27000" marR="127000" marT="76200" marB="762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b="1" dirty="0">
                          <a:solidFill>
                            <a:srgbClr val="7D1519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대표자</a:t>
                      </a:r>
                      <a:endParaRPr lang="en-US" sz="11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27000" marR="127000" marT="76200" marB="762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성명 　　　　　　　　　　　　（인）</a:t>
                      </a:r>
                      <a:endParaRPr lang="en-US" sz="11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27000" marR="127000" marT="76200" marB="762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b="1" dirty="0">
                          <a:solidFill>
                            <a:srgbClr val="7D1519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법인등록번호</a:t>
                      </a:r>
                      <a:endParaRPr lang="en-US" sz="11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27000" marR="127000" marT="76200" marB="762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(개인은 주민등록번호)</a:t>
                      </a:r>
                      <a:endParaRPr lang="en-US" sz="11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27000" marR="127000" marT="76200" marB="762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b="1" dirty="0">
                          <a:solidFill>
                            <a:srgbClr val="7D1519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주소(전화번호)</a:t>
                      </a:r>
                      <a:endParaRPr lang="en-US" sz="11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27000" marR="127000" marT="76200" marB="762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11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27000" marR="127000" marT="76200" marB="762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b="1" dirty="0">
                          <a:solidFill>
                            <a:srgbClr val="7D1519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대리인(입찰 시)</a:t>
                      </a:r>
                      <a:endParaRPr lang="en-US" sz="11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27000" marR="127000" marT="76200" marB="762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성명 　　　　　　　　　　　　（인）</a:t>
                      </a:r>
                      <a:endParaRPr lang="en-US" sz="11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27000" marR="127000" marT="76200" marB="762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b="1" dirty="0">
                          <a:solidFill>
                            <a:srgbClr val="7D1519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대리인 주민등록번호</a:t>
                      </a:r>
                      <a:endParaRPr lang="en-US" sz="11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27000" marR="127000" marT="76200" marB="762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11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27000" marR="127000" marT="76200" marB="762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b="1" dirty="0">
                          <a:solidFill>
                            <a:srgbClr val="7D1519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대리인 주소(전화번호)</a:t>
                      </a:r>
                      <a:endParaRPr lang="en-US" sz="11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27000" marR="127000" marT="76200" marB="762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11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27000" marR="127000" marT="76200" marB="762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0" name="Text 6"/>
          <p:cNvSpPr txBox="1"/>
          <p:nvPr/>
        </p:nvSpPr>
        <p:spPr>
          <a:xfrm>
            <a:off x="502920" y="7132320"/>
            <a:ext cx="65562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서울</a:t>
            </a:r>
            <a:r>
              <a:rPr lang="en-US" sz="1500" b="1" dirty="0">
                <a:solidFill>
                  <a:srgbClr val="7D151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YMCA </a:t>
            </a:r>
            <a:r>
              <a:rPr lang="en-US" sz="1500" b="1" dirty="0"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고양국제청소년문화센터 귀중</a:t>
            </a:r>
            <a:endParaRPr lang="en-US" sz="1500" dirty="0"/>
          </a:p>
        </p:txBody>
      </p:sp>
      <p:sp>
        <p:nvSpPr>
          <p:cNvPr id="11" name="Shape 7"/>
          <p:cNvSpPr/>
          <p:nvPr/>
        </p:nvSpPr>
        <p:spPr>
          <a:xfrm>
            <a:off x="502920" y="7589520"/>
            <a:ext cx="6556248" cy="1133856"/>
          </a:xfrm>
          <a:prstGeom prst="roundRect">
            <a:avLst>
              <a:gd name="adj" fmla="val 4032"/>
            </a:avLst>
          </a:prstGeom>
          <a:solidFill>
            <a:srgbClr val="F6F4EE"/>
          </a:solidFill>
          <a:ln w="12700">
            <a:solidFill>
              <a:srgbClr val="D8D5CC"/>
            </a:solidFill>
            <a:prstDash val="solid"/>
          </a:ln>
        </p:spPr>
      </p:sp>
      <p:sp>
        <p:nvSpPr>
          <p:cNvPr id="12" name="Text 8"/>
          <p:cNvSpPr txBox="1"/>
          <p:nvPr/>
        </p:nvSpPr>
        <p:spPr>
          <a:xfrm>
            <a:off x="685800" y="7653528"/>
            <a:ext cx="61904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C1C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📎  구비서류</a:t>
            </a:r>
            <a:endParaRPr lang="en-US" sz="1150" dirty="0"/>
          </a:p>
        </p:txBody>
      </p:sp>
      <p:sp>
        <p:nvSpPr>
          <p:cNvPr id="13" name="Text 9"/>
          <p:cNvSpPr txBox="1"/>
          <p:nvPr/>
        </p:nvSpPr>
        <p:spPr>
          <a:xfrm>
            <a:off x="722376" y="7955280"/>
            <a:ext cx="611733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52400" indent="-152400">
              <a:lnSpc>
                <a:spcPct val="120000"/>
              </a:lnSpc>
              <a:spcAft>
                <a:spcPts val="400"/>
              </a:spcAft>
              <a:buSzPct val="100000"/>
              <a:buChar char="•"/>
            </a:pPr>
            <a:r>
              <a:rPr lang="en-US" sz="980" dirty="0">
                <a:solidFill>
                  <a:srgbClr val="1C1C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산출내역서(입찰금액 관련 서류 포함) 1부</a:t>
            </a:r>
            <a:endParaRPr lang="en-US" sz="980" dirty="0"/>
          </a:p>
          <a:p>
            <a:pPr marL="152400" indent="-152400">
              <a:lnSpc>
                <a:spcPct val="120000"/>
              </a:lnSpc>
              <a:buSzPct val="100000"/>
              <a:buChar char="•"/>
            </a:pPr>
            <a:r>
              <a:rPr lang="en-US" sz="980" dirty="0">
                <a:solidFill>
                  <a:srgbClr val="1C1C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현금납부 영수증(계좌이체증명서), 입찰보증보험증권 또는 공제증권 1부</a:t>
            </a:r>
            <a:endParaRPr lang="en-US" sz="980" dirty="0"/>
          </a:p>
        </p:txBody>
      </p:sp>
      <p:sp>
        <p:nvSpPr>
          <p:cNvPr id="14" name="Text 10"/>
          <p:cNvSpPr txBox="1"/>
          <p:nvPr/>
        </p:nvSpPr>
        <p:spPr>
          <a:xfrm>
            <a:off x="704088" y="8430768"/>
            <a:ext cx="61539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30" i="1" dirty="0">
                <a:solidFill>
                  <a:srgbClr val="5A5A55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※ 기재방법 : 참가번호는 기재하지 마십시오.</a:t>
            </a:r>
            <a:endParaRPr lang="en-US" sz="93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57200"/>
            <a:ext cx="685800" cy="237744"/>
          </a:xfrm>
          <a:prstGeom prst="roundRect">
            <a:avLst>
              <a:gd name="adj" fmla="val 15385"/>
            </a:avLst>
          </a:prstGeom>
          <a:solidFill>
            <a:srgbClr val="1C1C1C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02920" y="457200"/>
            <a:ext cx="685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붙임 #2</a:t>
            </a:r>
            <a:endParaRPr lang="en-US" sz="95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768096"/>
            <a:ext cx="65562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kern="0" spc="500" dirty="0">
                <a:solidFill>
                  <a:srgbClr val="1C1C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경비용역 산출내역서 (예시)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02920" y="1188720"/>
            <a:ext cx="6556248" cy="0"/>
          </a:xfrm>
          <a:prstGeom prst="line">
            <a:avLst/>
          </a:prstGeom>
          <a:noFill/>
          <a:ln w="22225">
            <a:solidFill>
              <a:srgbClr val="A11D24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02920" y="1335024"/>
            <a:ext cx="1143000" cy="219456"/>
          </a:xfrm>
          <a:prstGeom prst="roundRect">
            <a:avLst>
              <a:gd name="adj" fmla="val 16667"/>
            </a:avLst>
          </a:prstGeom>
          <a:solidFill>
            <a:srgbClr val="7D1519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02920" y="1335024"/>
            <a:ext cx="1143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직접노무비</a:t>
            </a:r>
            <a:endParaRPr lang="en-US" sz="9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572768"/>
          <a:ext cx="6556248" cy="1568196"/>
        </p:xfrm>
        <a:graphic>
          <a:graphicData uri="http://schemas.openxmlformats.org/drawingml/2006/table">
            <a:tbl>
              <a:tblPr/>
              <a:tblGrid>
                <a:gridCol w="1783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73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40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① 기본급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444444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10,700원×(24시간-휴게시간)×365일÷2(맞교대)÷12개월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40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② 야간근로수당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444444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10,700원×(8-야간휴게)×365일÷2(맞교대)×0.5(할증)÷12개월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40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③ 업무수당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444444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반장수당 100,000원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40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④ 근로자의 날 수당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444444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통상시급×(24시간-10시간)÷2÷12개월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40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⑤ 연차수당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444444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통상임금×일수(26일)÷12개월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40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⑥ 퇴직적립금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444444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(①+②+③+④+⑤)÷12개월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40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b="1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(A) 소계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444444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①~⑥ 합계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9" name="Shape 6"/>
          <p:cNvSpPr/>
          <p:nvPr/>
        </p:nvSpPr>
        <p:spPr>
          <a:xfrm>
            <a:off x="502920" y="3259836"/>
            <a:ext cx="1143000" cy="219456"/>
          </a:xfrm>
          <a:prstGeom prst="roundRect">
            <a:avLst>
              <a:gd name="adj" fmla="val 16667"/>
            </a:avLst>
          </a:prstGeom>
          <a:solidFill>
            <a:srgbClr val="7D1519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02920" y="3259836"/>
            <a:ext cx="1143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간접노무비</a:t>
            </a:r>
            <a:endParaRPr lang="en-US" sz="900" dirty="0"/>
          </a:p>
        </p:txBody>
      </p:sp>
      <p:graphicFrame>
        <p:nvGraphicFramePr>
          <p:cNvPr id="11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3497580"/>
          <a:ext cx="6556248" cy="1568196"/>
        </p:xfrm>
        <a:graphic>
          <a:graphicData uri="http://schemas.openxmlformats.org/drawingml/2006/table">
            <a:tbl>
              <a:tblPr/>
              <a:tblGrid>
                <a:gridCol w="1783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73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40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산재보험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444444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산재보험법 제4조 (①+②+④)×해당 업체 요율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40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임금채권보장보험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444444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임금채권보장보험법 제8조 (①+②+④)×0.066%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40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건강보험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444444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국민건강보험법 제62조·동시행령 제36조 (①+②+④)×3.23%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40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노인장기요양보험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444444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노인장기요양보험법 제9조 (건강보험료×8.51%)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40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국민연금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444444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국민연금법 제88조 (①+②+③+④)×4.5%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40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고용보험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444444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고용보험법 제6조 (①+②+③+④)×1.3%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40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b="1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(B) 소계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444444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위 항목 합계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2" name="Shape 8"/>
          <p:cNvSpPr/>
          <p:nvPr/>
        </p:nvSpPr>
        <p:spPr>
          <a:xfrm>
            <a:off x="502920" y="5184648"/>
            <a:ext cx="1143000" cy="219456"/>
          </a:xfrm>
          <a:prstGeom prst="roundRect">
            <a:avLst>
              <a:gd name="adj" fmla="val 16667"/>
            </a:avLst>
          </a:prstGeom>
          <a:solidFill>
            <a:srgbClr val="7D1519"/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502920" y="5184648"/>
            <a:ext cx="1143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제경비</a:t>
            </a:r>
            <a:endParaRPr lang="en-US" sz="900" dirty="0"/>
          </a:p>
        </p:txBody>
      </p:sp>
      <p:graphicFrame>
        <p:nvGraphicFramePr>
          <p:cNvPr id="14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5422392"/>
          <a:ext cx="6556248" cy="1344168"/>
        </p:xfrm>
        <a:graphic>
          <a:graphicData uri="http://schemas.openxmlformats.org/drawingml/2006/table">
            <a:tbl>
              <a:tblPr/>
              <a:tblGrid>
                <a:gridCol w="1783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73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40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피복비 및 장구비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444444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월 1인 30,000원 이상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40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소모품비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444444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월 1인 30,000원 이상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40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교육훈련비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444444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월 1인 10,000원 이상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40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특수건강검진비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444444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월 1인 5,000원 이상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40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복리후생비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444444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월 1인당 20,000원 이상 (명절선물, 하계휴가비 등)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40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b="1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(C) 소계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444444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위 항목 합계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5" name="Shape 10"/>
          <p:cNvSpPr/>
          <p:nvPr/>
        </p:nvSpPr>
        <p:spPr>
          <a:xfrm>
            <a:off x="502920" y="6885432"/>
            <a:ext cx="1143000" cy="219456"/>
          </a:xfrm>
          <a:prstGeom prst="roundRect">
            <a:avLst>
              <a:gd name="adj" fmla="val 16667"/>
            </a:avLst>
          </a:prstGeom>
          <a:solidFill>
            <a:srgbClr val="7D1519"/>
          </a:solidFill>
          <a:ln/>
        </p:spPr>
      </p:sp>
      <p:sp>
        <p:nvSpPr>
          <p:cNvPr id="16" name="Text 11"/>
          <p:cNvSpPr txBox="1"/>
          <p:nvPr/>
        </p:nvSpPr>
        <p:spPr>
          <a:xfrm>
            <a:off x="502920" y="6885432"/>
            <a:ext cx="1143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관리비 · 이윤 / 합계</a:t>
            </a:r>
            <a:endParaRPr lang="en-US" sz="900" dirty="0"/>
          </a:p>
        </p:txBody>
      </p:sp>
      <p:graphicFrame>
        <p:nvGraphicFramePr>
          <p:cNvPr id="17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7123176"/>
          <a:ext cx="6556248" cy="896112"/>
        </p:xfrm>
        <a:graphic>
          <a:graphicData uri="http://schemas.openxmlformats.org/drawingml/2006/table">
            <a:tbl>
              <a:tblPr/>
              <a:tblGrid>
                <a:gridCol w="1783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73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40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(D) 일반관리비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444444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(A+B+C)의 4% 이상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40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(E) 기업이윤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444444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(A+B+C)의 4% 이상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40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1인당 합계 / 월간 용역비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444444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부가세 별도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40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b="1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입찰금액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444444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월간 용역비 × 24개월, 부가세 별도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8" name="Shape 12"/>
          <p:cNvSpPr/>
          <p:nvPr/>
        </p:nvSpPr>
        <p:spPr>
          <a:xfrm>
            <a:off x="502920" y="8165592"/>
            <a:ext cx="6556248" cy="1010412"/>
          </a:xfrm>
          <a:prstGeom prst="roundRect">
            <a:avLst>
              <a:gd name="adj" fmla="val 4525"/>
            </a:avLst>
          </a:prstGeom>
          <a:solidFill>
            <a:srgbClr val="FBECEB"/>
          </a:solidFill>
          <a:ln w="13970">
            <a:solidFill>
              <a:srgbClr val="C9484F"/>
            </a:solidFill>
            <a:prstDash val="solid"/>
          </a:ln>
        </p:spPr>
      </p:sp>
      <p:sp>
        <p:nvSpPr>
          <p:cNvPr id="19" name="Text 13"/>
          <p:cNvSpPr txBox="1"/>
          <p:nvPr/>
        </p:nvSpPr>
        <p:spPr>
          <a:xfrm>
            <a:off x="667512" y="8220456"/>
            <a:ext cx="62270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7D151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⚠  유의사항</a:t>
            </a:r>
            <a:endParaRPr lang="en-US" sz="1100" dirty="0"/>
          </a:p>
        </p:txBody>
      </p:sp>
      <p:sp>
        <p:nvSpPr>
          <p:cNvPr id="20" name="Text 14"/>
          <p:cNvSpPr txBox="1"/>
          <p:nvPr/>
        </p:nvSpPr>
        <p:spPr>
          <a:xfrm>
            <a:off x="685800" y="8458200"/>
            <a:ext cx="6190488" cy="6629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lnSpc>
                <a:spcPct val="118000"/>
              </a:lnSpc>
              <a:spcAft>
                <a:spcPts val="400"/>
              </a:spcAft>
              <a:buSzPct val="100000"/>
              <a:buChar char="•"/>
            </a:pPr>
            <a:r>
              <a:rPr lang="en-US" sz="880" dirty="0">
                <a:solidFill>
                  <a:srgbClr val="333333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상기 산출내역은 참고용이며, 관계법령에 위반되거나 산출내역을 명기하지 않거나 오류가 있는 경우 실격·무효 처리됨</a:t>
            </a:r>
            <a:endParaRPr lang="en-US" sz="880" dirty="0"/>
          </a:p>
          <a:p>
            <a:pPr marL="152400" indent="-152400">
              <a:lnSpc>
                <a:spcPct val="118000"/>
              </a:lnSpc>
              <a:spcAft>
                <a:spcPts val="400"/>
              </a:spcAft>
              <a:buSzPct val="100000"/>
              <a:buChar char="•"/>
            </a:pPr>
            <a:r>
              <a:rPr lang="en-US" sz="880" dirty="0">
                <a:solidFill>
                  <a:srgbClr val="333333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계약체결 후 법정 최저임금 등 변경 시 상호 조정하여 인상 지급함</a:t>
            </a:r>
            <a:endParaRPr lang="en-US" sz="880" dirty="0"/>
          </a:p>
          <a:p>
            <a:pPr marL="152400" indent="-152400">
              <a:lnSpc>
                <a:spcPct val="118000"/>
              </a:lnSpc>
              <a:spcAft>
                <a:spcPts val="400"/>
              </a:spcAft>
              <a:buSzPct val="100000"/>
              <a:buChar char="•"/>
            </a:pPr>
            <a:r>
              <a:rPr lang="en-US" sz="880" dirty="0">
                <a:solidFill>
                  <a:srgbClr val="333333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모든 항목은 원단위 이하에서 절상, 월간 용역비는 백단위 이하 절사</a:t>
            </a:r>
            <a:endParaRPr lang="en-US" sz="880" dirty="0"/>
          </a:p>
        </p:txBody>
      </p:sp>
      <p:sp>
        <p:nvSpPr>
          <p:cNvPr id="21" name="Text 15"/>
          <p:cNvSpPr txBox="1"/>
          <p:nvPr/>
        </p:nvSpPr>
        <p:spPr>
          <a:xfrm>
            <a:off x="502920" y="9322308"/>
            <a:ext cx="65562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1C1C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2026년 　　 월 　　 일　제출자 : 　　　　　　　　　（인）</a:t>
            </a:r>
            <a:endParaRPr lang="en-US" sz="1000" dirty="0"/>
          </a:p>
        </p:txBody>
      </p:sp>
      <p:sp>
        <p:nvSpPr>
          <p:cNvPr id="22" name="Text 16"/>
          <p:cNvSpPr txBox="1"/>
          <p:nvPr/>
        </p:nvSpPr>
        <p:spPr>
          <a:xfrm>
            <a:off x="502920" y="9596628"/>
            <a:ext cx="65562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서울</a:t>
            </a:r>
            <a:r>
              <a:rPr lang="en-US" sz="1350" b="1" dirty="0">
                <a:solidFill>
                  <a:srgbClr val="7D151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YMCA </a:t>
            </a:r>
            <a:r>
              <a:rPr lang="en-US" sz="1350" b="1" dirty="0"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고양국제청소년문화센터 귀중</a:t>
            </a:r>
            <a:endParaRPr lang="en-US" sz="1350" dirty="0"/>
          </a:p>
        </p:txBody>
      </p:sp>
      <p:sp>
        <p:nvSpPr>
          <p:cNvPr id="24" name="Text 4">
            <a:extLst>
              <a:ext uri="{FF2B5EF4-FFF2-40B4-BE49-F238E27FC236}">
                <a16:creationId xmlns:a16="http://schemas.microsoft.com/office/drawing/2014/main" id="{EB6AC34A-64E8-A180-8F7C-EB9F70885161}"/>
              </a:ext>
            </a:extLst>
          </p:cNvPr>
          <p:cNvSpPr txBox="1"/>
          <p:nvPr/>
        </p:nvSpPr>
        <p:spPr>
          <a:xfrm>
            <a:off x="502920" y="1335024"/>
            <a:ext cx="655624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5A5A55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기본시급 : 2027년도 법정 최저임금 적용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57200"/>
            <a:ext cx="685800" cy="237744"/>
          </a:xfrm>
          <a:prstGeom prst="roundRect">
            <a:avLst>
              <a:gd name="adj" fmla="val 15385"/>
            </a:avLst>
          </a:prstGeom>
          <a:solidFill>
            <a:srgbClr val="1C1C1C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02920" y="457200"/>
            <a:ext cx="685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붙임 #3</a:t>
            </a:r>
            <a:endParaRPr lang="en-US" sz="95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959422"/>
            <a:ext cx="65562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kern="0" spc="500" dirty="0">
                <a:solidFill>
                  <a:srgbClr val="1C1C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미화용역 산출내역서 (예시)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02920" y="1441383"/>
            <a:ext cx="6556248" cy="0"/>
          </a:xfrm>
          <a:prstGeom prst="line">
            <a:avLst/>
          </a:prstGeom>
          <a:noFill/>
          <a:ln w="22225">
            <a:solidFill>
              <a:srgbClr val="A11D24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02920" y="1572768"/>
            <a:ext cx="1143000" cy="219456"/>
          </a:xfrm>
          <a:prstGeom prst="roundRect">
            <a:avLst>
              <a:gd name="adj" fmla="val 16667"/>
            </a:avLst>
          </a:prstGeom>
          <a:solidFill>
            <a:srgbClr val="7D1519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02920" y="1572768"/>
            <a:ext cx="1143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직접노무비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810512"/>
          <a:ext cx="6556248" cy="1344168"/>
        </p:xfrm>
        <a:graphic>
          <a:graphicData uri="http://schemas.openxmlformats.org/drawingml/2006/table">
            <a:tbl>
              <a:tblPr/>
              <a:tblGrid>
                <a:gridCol w="1783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73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40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① 기본급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444444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2027년도 법정 최저임금 기준 산정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40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② 업무수당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444444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반장수당 100,000원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40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③ 근로자의 날 수당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444444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통상임금×6시간÷12개월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40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④ 연차수당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444444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26일÷12개월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40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⑤ 퇴직적립금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444444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(①+②+③+④)÷12개월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40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b="1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직접노무비 합계 (A)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444444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①~⑤ 합계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" name="Shape 7"/>
          <p:cNvSpPr/>
          <p:nvPr/>
        </p:nvSpPr>
        <p:spPr>
          <a:xfrm>
            <a:off x="502920" y="3264408"/>
            <a:ext cx="1143000" cy="219456"/>
          </a:xfrm>
          <a:prstGeom prst="roundRect">
            <a:avLst>
              <a:gd name="adj" fmla="val 16667"/>
            </a:avLst>
          </a:prstGeom>
          <a:solidFill>
            <a:srgbClr val="7D1519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502920" y="3264408"/>
            <a:ext cx="1143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간접노무비</a:t>
            </a:r>
            <a:endParaRPr lang="en-US" sz="900" dirty="0"/>
          </a:p>
        </p:txBody>
      </p:sp>
      <p:graphicFrame>
        <p:nvGraphicFramePr>
          <p:cNvPr id="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3502152"/>
          <a:ext cx="6556248" cy="1568196"/>
        </p:xfrm>
        <a:graphic>
          <a:graphicData uri="http://schemas.openxmlformats.org/drawingml/2006/table">
            <a:tbl>
              <a:tblPr/>
              <a:tblGrid>
                <a:gridCol w="1783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73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40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⑥ 산재보험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444444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산재보험법 제4조 (①+②+④)×해당업체요율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40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⑦ 임금채권보장보험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444444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임금채권보장보험법 제8조 (①+②+④)×0.066%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40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⑧ 건강보험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444444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국민건강보험법 제62조 (①+②+④)×3.23%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40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⑨ 노인장기요양보험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444444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노인장기요양보험법 제9조 (건강보험료×8.51%)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40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⑩ 국민연금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444444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국민연금법 제88조 (①+②+③+④)×4.5%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40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⑪ 고용보험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444444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고용보험법 제6조 (①+②+③+④)×1.3%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40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b="1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간접노무비 합계 (B)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444444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위 항목 합계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3" name="Shape 9"/>
          <p:cNvSpPr/>
          <p:nvPr/>
        </p:nvSpPr>
        <p:spPr>
          <a:xfrm>
            <a:off x="502920" y="5180076"/>
            <a:ext cx="1143000" cy="219456"/>
          </a:xfrm>
          <a:prstGeom prst="roundRect">
            <a:avLst>
              <a:gd name="adj" fmla="val 16667"/>
            </a:avLst>
          </a:prstGeom>
          <a:solidFill>
            <a:srgbClr val="7D1519"/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502920" y="5180076"/>
            <a:ext cx="1143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제경비</a:t>
            </a:r>
            <a:endParaRPr lang="en-US" sz="900" dirty="0"/>
          </a:p>
        </p:txBody>
      </p:sp>
      <p:graphicFrame>
        <p:nvGraphicFramePr>
          <p:cNvPr id="15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5417820"/>
          <a:ext cx="6556248" cy="1568196"/>
        </p:xfrm>
        <a:graphic>
          <a:graphicData uri="http://schemas.openxmlformats.org/drawingml/2006/table">
            <a:tbl>
              <a:tblPr/>
              <a:tblGrid>
                <a:gridCol w="1783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73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40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피복비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444444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1인당 10,000원 이상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40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청소 용품비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444444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실비 산정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40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건물내부 대청소비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444444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실비 산정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40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주차장 등 대청소비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444444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실비 산정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40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복리후생비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444444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1인당 20,000원 이상 (명절선물, 하계휴가비 등)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40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교육훈련비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444444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1인당 20,000원 이상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40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b="1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제경비 합계 (C)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444444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위 항목 합계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6" name="Shape 11"/>
          <p:cNvSpPr/>
          <p:nvPr/>
        </p:nvSpPr>
        <p:spPr>
          <a:xfrm>
            <a:off x="502920" y="7095744"/>
            <a:ext cx="1143000" cy="219456"/>
          </a:xfrm>
          <a:prstGeom prst="roundRect">
            <a:avLst>
              <a:gd name="adj" fmla="val 16667"/>
            </a:avLst>
          </a:prstGeom>
          <a:solidFill>
            <a:srgbClr val="7D1519"/>
          </a:solidFill>
          <a:ln/>
        </p:spPr>
      </p:sp>
      <p:sp>
        <p:nvSpPr>
          <p:cNvPr id="17" name="Text 12"/>
          <p:cNvSpPr txBox="1"/>
          <p:nvPr/>
        </p:nvSpPr>
        <p:spPr>
          <a:xfrm>
            <a:off x="502920" y="7095744"/>
            <a:ext cx="1143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관리비 · 이윤 / 합계</a:t>
            </a:r>
            <a:endParaRPr lang="en-US" sz="900" dirty="0"/>
          </a:p>
        </p:txBody>
      </p:sp>
      <p:graphicFrame>
        <p:nvGraphicFramePr>
          <p:cNvPr id="18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7333488"/>
          <a:ext cx="6556248" cy="1120140"/>
        </p:xfrm>
        <a:graphic>
          <a:graphicData uri="http://schemas.openxmlformats.org/drawingml/2006/table">
            <a:tbl>
              <a:tblPr/>
              <a:tblGrid>
                <a:gridCol w="1783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73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40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일반관리비 (D)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444444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(A+B+C)×4% 이상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40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기업이윤 (E)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444444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(A+B+C+D)×4% 이상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40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1인당 합계 (F)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444444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(A+B+C+D+E)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40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월간 용역비 (G)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444444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(F) × 8명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40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b="1" dirty="0">
                          <a:solidFill>
                            <a:srgbClr val="1C1C1C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입찰금액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dirty="0">
                          <a:solidFill>
                            <a:srgbClr val="444444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(G) × 24개월, 부가세 별도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14300" marR="114300" marT="38100" marB="38100" anchor="ctr">
                    <a:lnL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9" name="Shape 13"/>
          <p:cNvSpPr/>
          <p:nvPr/>
        </p:nvSpPr>
        <p:spPr>
          <a:xfrm>
            <a:off x="502920" y="8581644"/>
            <a:ext cx="6556248" cy="1010412"/>
          </a:xfrm>
          <a:prstGeom prst="roundRect">
            <a:avLst>
              <a:gd name="adj" fmla="val 4525"/>
            </a:avLst>
          </a:prstGeom>
          <a:solidFill>
            <a:srgbClr val="FBECEB"/>
          </a:solidFill>
          <a:ln w="13970">
            <a:solidFill>
              <a:srgbClr val="C9484F"/>
            </a:solidFill>
            <a:prstDash val="solid"/>
          </a:ln>
        </p:spPr>
      </p:sp>
      <p:sp>
        <p:nvSpPr>
          <p:cNvPr id="20" name="Text 14"/>
          <p:cNvSpPr txBox="1"/>
          <p:nvPr/>
        </p:nvSpPr>
        <p:spPr>
          <a:xfrm>
            <a:off x="667512" y="8636508"/>
            <a:ext cx="62270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7D151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⚠  유의사항</a:t>
            </a:r>
            <a:endParaRPr lang="en-US" sz="1100" dirty="0"/>
          </a:p>
        </p:txBody>
      </p:sp>
      <p:sp>
        <p:nvSpPr>
          <p:cNvPr id="21" name="Text 15"/>
          <p:cNvSpPr txBox="1"/>
          <p:nvPr/>
        </p:nvSpPr>
        <p:spPr>
          <a:xfrm>
            <a:off x="685800" y="8874252"/>
            <a:ext cx="6190488" cy="6629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lnSpc>
                <a:spcPct val="118000"/>
              </a:lnSpc>
              <a:spcAft>
                <a:spcPts val="400"/>
              </a:spcAft>
              <a:buSzPct val="100000"/>
              <a:buChar char="•"/>
            </a:pPr>
            <a:r>
              <a:rPr lang="en-US" sz="880" dirty="0">
                <a:solidFill>
                  <a:srgbClr val="333333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상기 산출내역은 참고용이며, 관계법령에 위반되는 경우 실격·무효 처리됨</a:t>
            </a:r>
            <a:endParaRPr lang="en-US" sz="880" dirty="0"/>
          </a:p>
          <a:p>
            <a:pPr marL="152400" indent="-152400">
              <a:lnSpc>
                <a:spcPct val="118000"/>
              </a:lnSpc>
              <a:spcAft>
                <a:spcPts val="400"/>
              </a:spcAft>
              <a:buSzPct val="100000"/>
              <a:buChar char="•"/>
            </a:pPr>
            <a:r>
              <a:rPr lang="en-US" sz="880" dirty="0">
                <a:solidFill>
                  <a:srgbClr val="333333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계약체결 후 법정 최저임금 변경 시 상호 조정하여 인상 지급함</a:t>
            </a:r>
            <a:endParaRPr lang="en-US" sz="880" dirty="0"/>
          </a:p>
          <a:p>
            <a:pPr marL="152400" indent="-152400">
              <a:lnSpc>
                <a:spcPct val="118000"/>
              </a:lnSpc>
              <a:spcAft>
                <a:spcPts val="400"/>
              </a:spcAft>
              <a:buSzPct val="100000"/>
              <a:buChar char="•"/>
            </a:pPr>
            <a:r>
              <a:rPr lang="en-US" sz="880" dirty="0">
                <a:solidFill>
                  <a:srgbClr val="333333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모든 항목은 원단위 이하 절상, 월간 용역비는 백단위 이하 절사</a:t>
            </a:r>
            <a:endParaRPr lang="en-US" sz="880" dirty="0"/>
          </a:p>
        </p:txBody>
      </p:sp>
      <p:sp>
        <p:nvSpPr>
          <p:cNvPr id="22" name="Text 16"/>
          <p:cNvSpPr txBox="1"/>
          <p:nvPr/>
        </p:nvSpPr>
        <p:spPr>
          <a:xfrm>
            <a:off x="502920" y="9738360"/>
            <a:ext cx="65562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1C1C1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2026년 　　 월 　　 일　제출자 : 　　　　　　　　　（인）</a:t>
            </a:r>
            <a:endParaRPr lang="en-US" sz="1000" dirty="0"/>
          </a:p>
        </p:txBody>
      </p:sp>
      <p:sp>
        <p:nvSpPr>
          <p:cNvPr id="23" name="Text 17"/>
          <p:cNvSpPr txBox="1"/>
          <p:nvPr/>
        </p:nvSpPr>
        <p:spPr>
          <a:xfrm>
            <a:off x="502920" y="10012680"/>
            <a:ext cx="65562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서울</a:t>
            </a:r>
            <a:r>
              <a:rPr lang="en-US" sz="1350" b="1" dirty="0">
                <a:solidFill>
                  <a:srgbClr val="7D151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YMCA </a:t>
            </a:r>
            <a:r>
              <a:rPr lang="en-US" sz="1350" b="1" dirty="0"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고양국제청소년문화센터 귀중</a:t>
            </a:r>
            <a:endParaRPr lang="en-US" sz="13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802</Words>
  <Application>Microsoft Office PowerPoint</Application>
  <PresentationFormat>사용자 지정</PresentationFormat>
  <Paragraphs>151</Paragraphs>
  <Slides>3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6" baseType="lpstr">
      <vt:lpstr>맑은 고딕</vt:lpstr>
      <vt:lpstr>Arial</vt:lpstr>
      <vt:lpstr>Office Theme</vt:lpstr>
      <vt:lpstr>PowerPoint 프레젠테이션</vt:lpstr>
      <vt:lpstr>PowerPoint 프레젠테이션</vt:lpstr>
      <vt:lpstr>PowerPoint 프레젠테이션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wellness YMCA</cp:lastModifiedBy>
  <cp:revision>15</cp:revision>
  <cp:lastPrinted>2026-09-21T04:07:22Z</cp:lastPrinted>
  <dcterms:created xsi:type="dcterms:W3CDTF">2026-09-16T05:47:56Z</dcterms:created>
  <dcterms:modified xsi:type="dcterms:W3CDTF">2026-10-06T02:01:23Z</dcterms:modified>
</cp:coreProperties>
</file>