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7562850" cy="10688638"/>
  <p:notesSz cx="9931400" cy="67945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9" d="100"/>
          <a:sy n="69" d="100"/>
        </p:scale>
        <p:origin x="31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58615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3796" tIns="41898" rIns="83796" bIns="41898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3796" tIns="41898" rIns="83796" bIns="41898"/>
          <a:lstStyle/>
          <a:p>
            <a:fld id="{F7021451-1387-4CA6-816F-3879F97B5CBC}" type="slidenum">
              <a:rPr lang="en-US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3796" tIns="41898" rIns="83796" bIns="41898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3796" tIns="41898" rIns="83796" bIns="41898"/>
          <a:lstStyle/>
          <a:p>
            <a:fld id="{F7021451-1387-4CA6-816F-3879F97B5CBC}" type="slidenum">
              <a:rPr lang="en-US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3796" tIns="41898" rIns="83796" bIns="41898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3796" tIns="41898" rIns="83796" bIns="41898"/>
          <a:lstStyle/>
          <a:p>
            <a:fld id="{F7021451-1387-4CA6-816F-3879F97B5CBC}" type="slidenum">
              <a:rPr lang="en-US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3796" tIns="41898" rIns="83796" bIns="41898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3796" tIns="41898" rIns="83796" bIns="41898"/>
          <a:lstStyle/>
          <a:p>
            <a:fld id="{F7021451-1387-4CA6-816F-3879F97B5CBC}" type="slidenum">
              <a:rPr lang="en-US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502920"/>
            <a:ext cx="65562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7D151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서울YMCA 고양국제청소년문화센터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758952"/>
            <a:ext cx="509320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C1C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용역업체(경비·미화) 선정 입찰 공고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5596128" y="813816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5A55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공고일 2026. 10. 6.</a:t>
            </a:r>
            <a:endParaRPr lang="en-US" sz="950" dirty="0"/>
          </a:p>
        </p:txBody>
      </p:sp>
      <p:sp>
        <p:nvSpPr>
          <p:cNvPr id="5" name="Shape 3"/>
          <p:cNvSpPr/>
          <p:nvPr/>
        </p:nvSpPr>
        <p:spPr>
          <a:xfrm>
            <a:off x="502920" y="1197864"/>
            <a:ext cx="6556248" cy="0"/>
          </a:xfrm>
          <a:prstGeom prst="line">
            <a:avLst/>
          </a:prstGeom>
          <a:noFill/>
          <a:ln w="28575">
            <a:solidFill>
              <a:srgbClr val="A11D24"/>
            </a:solidFill>
            <a:prstDash val="solid"/>
          </a:ln>
        </p:spPr>
        <p:txBody>
          <a:bodyPr/>
          <a:lstStyle/>
          <a:p>
            <a:endParaRPr lang="ko-KR" altLang="en-US" dirty="0"/>
          </a:p>
        </p:txBody>
      </p:sp>
      <p:sp>
        <p:nvSpPr>
          <p:cNvPr id="6" name="Shape 4"/>
          <p:cNvSpPr/>
          <p:nvPr/>
        </p:nvSpPr>
        <p:spPr>
          <a:xfrm>
            <a:off x="502920" y="1380744"/>
            <a:ext cx="6556248" cy="2450592"/>
          </a:xfrm>
          <a:prstGeom prst="roundRect">
            <a:avLst>
              <a:gd name="adj" fmla="val 1866"/>
            </a:avLst>
          </a:prstGeom>
          <a:solidFill>
            <a:srgbClr val="FFFFFF"/>
          </a:solidFill>
          <a:ln w="15875">
            <a:solidFill>
              <a:srgbClr val="A11D24"/>
            </a:solidFill>
            <a:prstDash val="solid"/>
          </a:ln>
        </p:spPr>
        <p:txBody>
          <a:bodyPr/>
          <a:lstStyle/>
          <a:p>
            <a:endParaRPr lang="ko-KR" altLang="en-US" dirty="0"/>
          </a:p>
        </p:txBody>
      </p:sp>
      <p:sp>
        <p:nvSpPr>
          <p:cNvPr id="7" name="Shape 5"/>
          <p:cNvSpPr/>
          <p:nvPr/>
        </p:nvSpPr>
        <p:spPr>
          <a:xfrm>
            <a:off x="502920" y="1380744"/>
            <a:ext cx="6556248" cy="310896"/>
          </a:xfrm>
          <a:prstGeom prst="rect">
            <a:avLst/>
          </a:prstGeom>
          <a:solidFill>
            <a:srgbClr val="A11D24"/>
          </a:solidFill>
          <a:ln/>
        </p:spPr>
        <p:txBody>
          <a:bodyPr/>
          <a:lstStyle/>
          <a:p>
            <a:endParaRPr lang="ko-KR" altLang="en-US" dirty="0"/>
          </a:p>
        </p:txBody>
      </p:sp>
      <p:sp>
        <p:nvSpPr>
          <p:cNvPr id="8" name="Text 6"/>
          <p:cNvSpPr txBox="1"/>
          <p:nvPr/>
        </p:nvSpPr>
        <p:spPr>
          <a:xfrm>
            <a:off x="649224" y="1380744"/>
            <a:ext cx="6263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📌  핵심 요약 — 이것만은 꼭 확인하세요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649224" y="1764792"/>
            <a:ext cx="1188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7D151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입찰명</a:t>
            </a:r>
            <a:endParaRPr lang="en-US" sz="1000" dirty="0"/>
          </a:p>
        </p:txBody>
      </p:sp>
      <p:sp>
        <p:nvSpPr>
          <p:cNvPr id="10" name="Text 8"/>
          <p:cNvSpPr txBox="1"/>
          <p:nvPr/>
        </p:nvSpPr>
        <p:spPr>
          <a:xfrm>
            <a:off x="1874520" y="1764792"/>
            <a:ext cx="503834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C1C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경비·미화 용역업체 선정 공고</a:t>
            </a:r>
            <a:endParaRPr lang="en-US" sz="1000" dirty="0"/>
          </a:p>
        </p:txBody>
      </p:sp>
      <p:sp>
        <p:nvSpPr>
          <p:cNvPr id="11" name="Text 9"/>
          <p:cNvSpPr txBox="1"/>
          <p:nvPr/>
        </p:nvSpPr>
        <p:spPr>
          <a:xfrm>
            <a:off x="649224" y="2057400"/>
            <a:ext cx="1188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7D151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계약기간</a:t>
            </a:r>
            <a:endParaRPr lang="en-US" sz="1000" dirty="0"/>
          </a:p>
        </p:txBody>
      </p:sp>
      <p:sp>
        <p:nvSpPr>
          <p:cNvPr id="12" name="Text 10"/>
          <p:cNvSpPr txBox="1"/>
          <p:nvPr/>
        </p:nvSpPr>
        <p:spPr>
          <a:xfrm>
            <a:off x="1874520" y="2057400"/>
            <a:ext cx="503834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C1C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2027. 1. 1. ~ 2028. 12. 31. (24개월)</a:t>
            </a:r>
            <a:endParaRPr lang="en-US" sz="1150" dirty="0"/>
          </a:p>
        </p:txBody>
      </p:sp>
      <p:sp>
        <p:nvSpPr>
          <p:cNvPr id="13" name="Text 11"/>
          <p:cNvSpPr txBox="1"/>
          <p:nvPr/>
        </p:nvSpPr>
        <p:spPr>
          <a:xfrm>
            <a:off x="649224" y="2350008"/>
            <a:ext cx="1188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7D151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서류접수</a:t>
            </a:r>
            <a:endParaRPr lang="en-US" sz="1000" dirty="0"/>
          </a:p>
        </p:txBody>
      </p:sp>
      <p:sp>
        <p:nvSpPr>
          <p:cNvPr id="14" name="Text 12"/>
          <p:cNvSpPr txBox="1"/>
          <p:nvPr/>
        </p:nvSpPr>
        <p:spPr>
          <a:xfrm>
            <a:off x="1874520" y="2350008"/>
            <a:ext cx="503834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C1C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2026. 10. 6.(화) 10:00 ~ 10. 12.(월) 15:00   [마감엄수]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649224" y="2642616"/>
            <a:ext cx="1188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7D151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접수방법</a:t>
            </a:r>
            <a:endParaRPr lang="en-US" sz="1000" dirty="0"/>
          </a:p>
        </p:txBody>
      </p:sp>
      <p:sp>
        <p:nvSpPr>
          <p:cNvPr id="16" name="Text 14"/>
          <p:cNvSpPr txBox="1"/>
          <p:nvPr/>
        </p:nvSpPr>
        <p:spPr>
          <a:xfrm>
            <a:off x="1874520" y="2642616"/>
            <a:ext cx="503834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C1C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방문 접수만 가능 (서울YMCA 고양국제청소년문화센터 사무실)</a:t>
            </a:r>
            <a:endParaRPr lang="en-US" sz="1000" dirty="0"/>
          </a:p>
        </p:txBody>
      </p:sp>
      <p:sp>
        <p:nvSpPr>
          <p:cNvPr id="17" name="Text 15"/>
          <p:cNvSpPr txBox="1"/>
          <p:nvPr/>
        </p:nvSpPr>
        <p:spPr>
          <a:xfrm>
            <a:off x="649224" y="2935224"/>
            <a:ext cx="1188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7D151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개찰일시</a:t>
            </a:r>
            <a:endParaRPr lang="en-US" sz="1000" dirty="0"/>
          </a:p>
        </p:txBody>
      </p:sp>
      <p:sp>
        <p:nvSpPr>
          <p:cNvPr id="18" name="Text 16"/>
          <p:cNvSpPr txBox="1"/>
          <p:nvPr/>
        </p:nvSpPr>
        <p:spPr>
          <a:xfrm>
            <a:off x="1874520" y="2935224"/>
            <a:ext cx="503834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C1C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2026. 10. 13.(화) 14:00 이후 · 선정 결과는 개별 통보</a:t>
            </a:r>
            <a:endParaRPr lang="en-US" sz="1000" dirty="0"/>
          </a:p>
        </p:txBody>
      </p:sp>
      <p:sp>
        <p:nvSpPr>
          <p:cNvPr id="19" name="Text 17"/>
          <p:cNvSpPr txBox="1"/>
          <p:nvPr/>
        </p:nvSpPr>
        <p:spPr>
          <a:xfrm>
            <a:off x="649224" y="3227832"/>
            <a:ext cx="1188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7D151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낙찰방법</a:t>
            </a:r>
            <a:endParaRPr lang="en-US" sz="1000" dirty="0"/>
          </a:p>
        </p:txBody>
      </p:sp>
      <p:sp>
        <p:nvSpPr>
          <p:cNvPr id="20" name="Text 18"/>
          <p:cNvSpPr txBox="1"/>
          <p:nvPr/>
        </p:nvSpPr>
        <p:spPr>
          <a:xfrm>
            <a:off x="1874520" y="3227832"/>
            <a:ext cx="503834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C1C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제한경쟁입찰 · 적격심사 · 총액입찰(최저입찰) · 단독이행</a:t>
            </a:r>
            <a:endParaRPr lang="en-US" sz="1000" dirty="0"/>
          </a:p>
        </p:txBody>
      </p:sp>
      <p:sp>
        <p:nvSpPr>
          <p:cNvPr id="21" name="Text 19"/>
          <p:cNvSpPr txBox="1"/>
          <p:nvPr/>
        </p:nvSpPr>
        <p:spPr>
          <a:xfrm>
            <a:off x="649224" y="3520440"/>
            <a:ext cx="1188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7D151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문의처</a:t>
            </a:r>
            <a:endParaRPr lang="en-US" sz="1000" dirty="0"/>
          </a:p>
        </p:txBody>
      </p:sp>
      <p:sp>
        <p:nvSpPr>
          <p:cNvPr id="22" name="Text 20"/>
          <p:cNvSpPr txBox="1"/>
          <p:nvPr/>
        </p:nvSpPr>
        <p:spPr>
          <a:xfrm>
            <a:off x="1874520" y="3520440"/>
            <a:ext cx="503834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C1C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☎ 031-900-4890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502920" y="4123944"/>
            <a:ext cx="256032" cy="256032"/>
          </a:xfrm>
          <a:prstGeom prst="ellipse">
            <a:avLst/>
          </a:prstGeom>
          <a:solidFill>
            <a:srgbClr val="A11D24"/>
          </a:solidFill>
          <a:ln/>
        </p:spPr>
        <p:txBody>
          <a:bodyPr/>
          <a:lstStyle/>
          <a:p>
            <a:endParaRPr lang="ko-KR" altLang="en-US" dirty="0"/>
          </a:p>
        </p:txBody>
      </p:sp>
      <p:sp>
        <p:nvSpPr>
          <p:cNvPr id="24" name="Text 22"/>
          <p:cNvSpPr txBox="1"/>
          <p:nvPr/>
        </p:nvSpPr>
        <p:spPr>
          <a:xfrm>
            <a:off x="502920" y="4123944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868680" y="4096512"/>
            <a:ext cx="61904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C1C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사업장 개요</a:t>
            </a:r>
            <a:endParaRPr lang="en-US" sz="1350" dirty="0"/>
          </a:p>
        </p:txBody>
      </p:sp>
      <p:sp>
        <p:nvSpPr>
          <p:cNvPr id="26" name="Shape 24"/>
          <p:cNvSpPr/>
          <p:nvPr/>
        </p:nvSpPr>
        <p:spPr>
          <a:xfrm>
            <a:off x="502920" y="4434840"/>
            <a:ext cx="6556248" cy="0"/>
          </a:xfrm>
          <a:prstGeom prst="line">
            <a:avLst/>
          </a:prstGeom>
          <a:noFill/>
          <a:ln w="15875">
            <a:solidFill>
              <a:srgbClr val="1C1C1C"/>
            </a:solidFill>
            <a:prstDash val="solid"/>
          </a:ln>
        </p:spPr>
        <p:txBody>
          <a:bodyPr/>
          <a:lstStyle/>
          <a:p>
            <a:endParaRPr lang="ko-KR" altLang="en-US" dirty="0"/>
          </a:p>
        </p:txBody>
      </p:sp>
      <p:graphicFrame>
        <p:nvGraphicFramePr>
          <p:cNvPr id="2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1532400"/>
              </p:ext>
            </p:extLst>
          </p:nvPr>
        </p:nvGraphicFramePr>
        <p:xfrm>
          <a:off x="502920" y="4562856"/>
          <a:ext cx="6556248" cy="937260"/>
        </p:xfrm>
        <a:graphic>
          <a:graphicData uri="http://schemas.openxmlformats.org/drawingml/2006/table">
            <a:tbl>
              <a:tblPr/>
              <a:tblGrid>
                <a:gridCol w="1554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017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08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7D1519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소재지</a:t>
                      </a:r>
                      <a:endParaRPr lang="en-US" sz="10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경기도 고양시 일산동구 애니골길 97 (풍동)</a:t>
                      </a:r>
                      <a:endParaRPr lang="en-US" sz="10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7D1519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사업장명</a:t>
                      </a:r>
                      <a:endParaRPr lang="en-US" sz="10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서울YMCA 고양국제청소년문화센터</a:t>
                      </a:r>
                      <a:endParaRPr lang="en-US" sz="10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7D1519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규모 및 면적</a:t>
                      </a:r>
                      <a:endParaRPr lang="en-US" sz="10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현장에 방문하여 확인</a:t>
                      </a:r>
                      <a:endParaRPr lang="en-US" sz="10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8" name="Shape 25"/>
          <p:cNvSpPr/>
          <p:nvPr/>
        </p:nvSpPr>
        <p:spPr>
          <a:xfrm>
            <a:off x="502920" y="5769864"/>
            <a:ext cx="256032" cy="256032"/>
          </a:xfrm>
          <a:prstGeom prst="ellipse">
            <a:avLst/>
          </a:prstGeom>
          <a:solidFill>
            <a:srgbClr val="A11D24"/>
          </a:solidFill>
          <a:ln/>
        </p:spPr>
        <p:txBody>
          <a:bodyPr/>
          <a:lstStyle/>
          <a:p>
            <a:endParaRPr lang="ko-KR" altLang="en-US" dirty="0"/>
          </a:p>
        </p:txBody>
      </p:sp>
      <p:sp>
        <p:nvSpPr>
          <p:cNvPr id="29" name="Text 26"/>
          <p:cNvSpPr txBox="1"/>
          <p:nvPr/>
        </p:nvSpPr>
        <p:spPr>
          <a:xfrm>
            <a:off x="502920" y="5769864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2</a:t>
            </a:r>
            <a:endParaRPr lang="en-US" sz="1200" dirty="0"/>
          </a:p>
        </p:txBody>
      </p:sp>
      <p:sp>
        <p:nvSpPr>
          <p:cNvPr id="30" name="Text 27"/>
          <p:cNvSpPr txBox="1"/>
          <p:nvPr/>
        </p:nvSpPr>
        <p:spPr>
          <a:xfrm>
            <a:off x="868680" y="5742432"/>
            <a:ext cx="61904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C1C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입찰에 부치는 사항</a:t>
            </a:r>
            <a:endParaRPr lang="en-US" sz="1350" dirty="0"/>
          </a:p>
        </p:txBody>
      </p:sp>
      <p:sp>
        <p:nvSpPr>
          <p:cNvPr id="31" name="Shape 28"/>
          <p:cNvSpPr/>
          <p:nvPr/>
        </p:nvSpPr>
        <p:spPr>
          <a:xfrm>
            <a:off x="502920" y="6080760"/>
            <a:ext cx="6556248" cy="0"/>
          </a:xfrm>
          <a:prstGeom prst="line">
            <a:avLst/>
          </a:prstGeom>
          <a:noFill/>
          <a:ln w="15875">
            <a:solidFill>
              <a:srgbClr val="1C1C1C"/>
            </a:solidFill>
            <a:prstDash val="solid"/>
          </a:ln>
        </p:spPr>
        <p:txBody>
          <a:bodyPr/>
          <a:lstStyle/>
          <a:p>
            <a:endParaRPr lang="ko-KR" altLang="en-US" dirty="0"/>
          </a:p>
        </p:txBody>
      </p:sp>
      <p:graphicFrame>
        <p:nvGraphicFramePr>
          <p:cNvPr id="3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8171088"/>
              </p:ext>
            </p:extLst>
          </p:nvPr>
        </p:nvGraphicFramePr>
        <p:xfrm>
          <a:off x="502920" y="6208776"/>
          <a:ext cx="6556248" cy="1676400"/>
        </p:xfrm>
        <a:graphic>
          <a:graphicData uri="http://schemas.openxmlformats.org/drawingml/2006/table">
            <a:tbl>
              <a:tblPr/>
              <a:tblGrid>
                <a:gridCol w="1554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017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08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7D1519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입찰명</a:t>
                      </a:r>
                      <a:endParaRPr lang="en-US" sz="10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27000" marR="127000" marT="76200" marB="76200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용역업체(경비, 미화) 선정 공고</a:t>
                      </a:r>
                      <a:endParaRPr lang="en-US" sz="10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27000" marR="127000" marT="76200" marB="76200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7D1519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계약기간</a:t>
                      </a:r>
                      <a:endParaRPr lang="en-US" sz="10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27000" marR="127000" marT="76200" marB="76200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2027년 1월 1일 ~ 2028년 12월 31일 (2년)</a:t>
                      </a:r>
                      <a:endParaRPr lang="en-US" sz="10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27000" marR="127000" marT="76200" marB="76200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515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7D1519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업무범위</a:t>
                      </a:r>
                      <a:endParaRPr lang="en-US" sz="10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27000" marR="127000" marT="76200" marB="76200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1. 경비업무 : 경비 및 보안업무 전반(주차관리 업무 및 옥외주변정리(순찰) 등)</a:t>
                      </a:r>
                      <a:endParaRPr lang="en-US" sz="10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2. 미화업무 : 건물 내·외부 및 지하주차장, 내부보도로 등 청소·미화업무 전반</a:t>
                      </a:r>
                    </a:p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                 운동장(</a:t>
                      </a:r>
                      <a:r>
                        <a:rPr lang="ko-KR" altLang="en-US" sz="1050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일부포함</a:t>
                      </a:r>
                      <a:r>
                        <a:rPr lang="en-US" altLang="ko-KR" sz="1050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)</a:t>
                      </a:r>
                      <a:r>
                        <a:rPr lang="ko-KR" altLang="en-US" sz="1050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및 </a:t>
                      </a:r>
                      <a:r>
                        <a:rPr lang="en-US" sz="1050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공원 조경면적 제외</a:t>
                      </a:r>
                      <a:endParaRPr lang="en-US" sz="10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3. 기타 용역업무와 직·간접적으로 관련된 사항</a:t>
                      </a:r>
                      <a:endParaRPr lang="en-US" sz="10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27000" marR="127000" marT="76200" marB="76200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502920"/>
            <a:ext cx="655624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C1C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근무방법 및 근무시간</a:t>
            </a:r>
            <a:endParaRPr lang="en-US" sz="12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2452358"/>
              </p:ext>
            </p:extLst>
          </p:nvPr>
        </p:nvGraphicFramePr>
        <p:xfrm>
          <a:off x="502920" y="795528"/>
          <a:ext cx="6647688" cy="2086864"/>
        </p:xfrm>
        <a:graphic>
          <a:graphicData uri="http://schemas.openxmlformats.org/drawingml/2006/table">
            <a:tbl>
              <a:tblPr/>
              <a:tblGrid>
                <a:gridCol w="960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69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69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735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구분</a:t>
                      </a:r>
                      <a:endParaRPr lang="en-US" sz="9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11D2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인원</a:t>
                      </a:r>
                      <a:endParaRPr lang="en-US" sz="9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11D2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성별</a:t>
                      </a:r>
                      <a:endParaRPr lang="en-US" sz="9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11D2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근무방법 및 시간</a:t>
                      </a:r>
                      <a:endParaRPr lang="en-US" sz="9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11D2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비고</a:t>
                      </a:r>
                      <a:endParaRPr lang="en-US" sz="9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11D2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관리반장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1명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남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통상근무 반장(경비, 미화 총괄), 주 5일, 일 8시간(관리필요에 따라 조정)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경력자, 50대 권장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경비원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2명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남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24시간 교대 근무, 07:00~익일 07:00 (휴게시간 주간 4시간, 야간 4시간)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40~50대 권장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미화원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7명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여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평일 9시간, 05:30~14:30, 09:00~18:00(휴게 3시간) /</a:t>
                      </a:r>
                    </a:p>
                    <a:p>
                      <a:pPr marL="0" indent="0" algn="l">
                        <a:buNone/>
                      </a:pPr>
                      <a:r>
                        <a:rPr lang="ko-KR" altLang="en-US" sz="900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로테이션 </a:t>
                      </a:r>
                      <a:r>
                        <a:rPr lang="en-US" sz="900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토요일 3.5시간, 05:30~09:00(2</a:t>
                      </a:r>
                      <a:r>
                        <a:rPr lang="ko-KR" altLang="en-US" sz="900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명</a:t>
                      </a:r>
                      <a:r>
                        <a:rPr lang="en-US" altLang="ko-KR" sz="900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)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40~50대 권장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미화원(</a:t>
                      </a:r>
                      <a:r>
                        <a:rPr lang="ko-KR" altLang="en-US" sz="900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유스텔</a:t>
                      </a:r>
                      <a:r>
                        <a:rPr lang="en-US" sz="900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)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1명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남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평일 화~토 9시간, 08:00~17:00 (휴게시간 3시간)</a:t>
                      </a: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 dirty="0">
                          <a:solidFill>
                            <a:srgbClr val="7D1519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합계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C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 dirty="0">
                          <a:solidFill>
                            <a:srgbClr val="7D1519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11명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C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C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C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76200" marR="76200" marT="50800" marB="508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C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502920" y="2935224"/>
            <a:ext cx="65562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D8A73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※ </a:t>
            </a:r>
            <a:r>
              <a:rPr lang="en-US" sz="900" i="1" dirty="0">
                <a:solidFill>
                  <a:srgbClr val="5A5A55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정년 : 만 65세 도달한 년도의 12월 31일까지 근무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502920" y="3154680"/>
            <a:ext cx="65562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D8A73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※ </a:t>
            </a:r>
            <a:r>
              <a:rPr lang="en-US" sz="900" i="1" dirty="0">
                <a:solidFill>
                  <a:srgbClr val="5A5A55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인원, 근무, 휴게시간은 조정될 수 있으며, 상세는 세부 업무분장에 따름</a:t>
            </a:r>
            <a:endParaRPr lang="en-US" sz="900" dirty="0"/>
          </a:p>
        </p:txBody>
      </p:sp>
      <p:sp>
        <p:nvSpPr>
          <p:cNvPr id="6" name="Shape 3"/>
          <p:cNvSpPr/>
          <p:nvPr/>
        </p:nvSpPr>
        <p:spPr>
          <a:xfrm>
            <a:off x="502920" y="3520440"/>
            <a:ext cx="256032" cy="256032"/>
          </a:xfrm>
          <a:prstGeom prst="ellipse">
            <a:avLst/>
          </a:prstGeom>
          <a:solidFill>
            <a:srgbClr val="A11D24"/>
          </a:solidFill>
          <a:ln/>
        </p:spPr>
        <p:txBody>
          <a:bodyPr/>
          <a:lstStyle/>
          <a:p>
            <a:endParaRPr lang="ko-KR" altLang="en-US" dirty="0"/>
          </a:p>
        </p:txBody>
      </p:sp>
      <p:sp>
        <p:nvSpPr>
          <p:cNvPr id="7" name="Text 4"/>
          <p:cNvSpPr txBox="1"/>
          <p:nvPr/>
        </p:nvSpPr>
        <p:spPr>
          <a:xfrm>
            <a:off x="502920" y="3520440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868680" y="3493008"/>
            <a:ext cx="61904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C1C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입찰 및 낙찰방법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502920" y="3831336"/>
            <a:ext cx="6556248" cy="0"/>
          </a:xfrm>
          <a:prstGeom prst="line">
            <a:avLst/>
          </a:prstGeom>
          <a:noFill/>
          <a:ln w="15875">
            <a:solidFill>
              <a:srgbClr val="1C1C1C"/>
            </a:solidFill>
            <a:prstDash val="solid"/>
          </a:ln>
        </p:spPr>
        <p:txBody>
          <a:bodyPr/>
          <a:lstStyle/>
          <a:p>
            <a:endParaRPr lang="ko-KR" altLang="en-US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3959352"/>
            <a:ext cx="651052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22000"/>
              </a:lnSpc>
              <a:spcAft>
                <a:spcPts val="600"/>
              </a:spcAft>
              <a:buSzPct val="100000"/>
              <a:buChar char="•"/>
            </a:pPr>
            <a:r>
              <a:rPr lang="en-US" sz="1020" dirty="0">
                <a:solidFill>
                  <a:srgbClr val="1C1C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제한경쟁입찰, 적격심사, 총액입찰(최저입찰), 단독이행</a:t>
            </a:r>
            <a:endParaRPr lang="en-US" sz="1020" dirty="0"/>
          </a:p>
          <a:p>
            <a:pPr marL="177800" indent="-177800">
              <a:lnSpc>
                <a:spcPct val="122000"/>
              </a:lnSpc>
              <a:spcAft>
                <a:spcPts val="600"/>
              </a:spcAft>
              <a:buSzPct val="100000"/>
              <a:buChar char="•"/>
            </a:pPr>
            <a:r>
              <a:rPr lang="en-US" sz="1020" dirty="0">
                <a:solidFill>
                  <a:srgbClr val="1C1C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적격업체 중 소정의 평가를 실시하여 1순위 업체를 선정하고, 협상을 통해 최종 낙찰자를 결정함 (적합한 업체가 없는 경우 선정하지 않을 수 있음)</a:t>
            </a:r>
            <a:endParaRPr lang="en-US" sz="1020" dirty="0"/>
          </a:p>
          <a:p>
            <a:pPr marL="177800" indent="-177800">
              <a:lnSpc>
                <a:spcPct val="122000"/>
              </a:lnSpc>
              <a:spcAft>
                <a:spcPts val="600"/>
              </a:spcAft>
              <a:buSzPct val="100000"/>
              <a:buChar char="•"/>
            </a:pPr>
            <a:r>
              <a:rPr lang="en-US" sz="1020" dirty="0">
                <a:solidFill>
                  <a:srgbClr val="1C1C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입찰자는 낙찰자 선정에 일체의 이의를 제기할 수 없으며, 평가결과는 공개하지 않음</a:t>
            </a:r>
            <a:endParaRPr lang="en-US" sz="1020" dirty="0"/>
          </a:p>
        </p:txBody>
      </p:sp>
      <p:sp>
        <p:nvSpPr>
          <p:cNvPr id="11" name="Shape 8"/>
          <p:cNvSpPr/>
          <p:nvPr/>
        </p:nvSpPr>
        <p:spPr>
          <a:xfrm>
            <a:off x="502920" y="5074920"/>
            <a:ext cx="256032" cy="256032"/>
          </a:xfrm>
          <a:prstGeom prst="ellipse">
            <a:avLst/>
          </a:prstGeom>
          <a:solidFill>
            <a:srgbClr val="A11D24"/>
          </a:solidFill>
          <a:ln/>
        </p:spPr>
        <p:txBody>
          <a:bodyPr/>
          <a:lstStyle/>
          <a:p>
            <a:endParaRPr lang="ko-KR" altLang="en-US" dirty="0"/>
          </a:p>
        </p:txBody>
      </p:sp>
      <p:sp>
        <p:nvSpPr>
          <p:cNvPr id="12" name="Text 9"/>
          <p:cNvSpPr txBox="1"/>
          <p:nvPr/>
        </p:nvSpPr>
        <p:spPr>
          <a:xfrm>
            <a:off x="502920" y="5074920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4</a:t>
            </a:r>
            <a:endParaRPr lang="en-US" sz="1200" dirty="0"/>
          </a:p>
        </p:txBody>
      </p:sp>
      <p:sp>
        <p:nvSpPr>
          <p:cNvPr id="13" name="Text 10"/>
          <p:cNvSpPr txBox="1"/>
          <p:nvPr/>
        </p:nvSpPr>
        <p:spPr>
          <a:xfrm>
            <a:off x="868680" y="5047488"/>
            <a:ext cx="61904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C1C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참가자격</a:t>
            </a:r>
            <a:endParaRPr lang="en-US" sz="1350" dirty="0"/>
          </a:p>
        </p:txBody>
      </p:sp>
      <p:sp>
        <p:nvSpPr>
          <p:cNvPr id="14" name="Shape 11"/>
          <p:cNvSpPr/>
          <p:nvPr/>
        </p:nvSpPr>
        <p:spPr>
          <a:xfrm>
            <a:off x="502920" y="5385816"/>
            <a:ext cx="6556248" cy="0"/>
          </a:xfrm>
          <a:prstGeom prst="line">
            <a:avLst/>
          </a:prstGeom>
          <a:noFill/>
          <a:ln w="15875">
            <a:solidFill>
              <a:srgbClr val="1C1C1C"/>
            </a:solidFill>
            <a:prstDash val="solid"/>
          </a:ln>
        </p:spPr>
        <p:txBody>
          <a:bodyPr/>
          <a:lstStyle/>
          <a:p>
            <a:endParaRPr lang="ko-KR" altLang="en-US" dirty="0"/>
          </a:p>
        </p:txBody>
      </p:sp>
      <p:sp>
        <p:nvSpPr>
          <p:cNvPr id="15" name="Shape 12"/>
          <p:cNvSpPr/>
          <p:nvPr/>
        </p:nvSpPr>
        <p:spPr>
          <a:xfrm>
            <a:off x="502920" y="5513832"/>
            <a:ext cx="6556248" cy="2098548"/>
          </a:xfrm>
          <a:prstGeom prst="roundRect">
            <a:avLst>
              <a:gd name="adj" fmla="val 2179"/>
            </a:avLst>
          </a:prstGeom>
          <a:solidFill>
            <a:srgbClr val="FBECEB"/>
          </a:solidFill>
          <a:ln w="13970">
            <a:solidFill>
              <a:srgbClr val="C9484F"/>
            </a:solidFill>
            <a:prstDash val="solid"/>
          </a:ln>
        </p:spPr>
        <p:txBody>
          <a:bodyPr/>
          <a:lstStyle/>
          <a:p>
            <a:endParaRPr lang="ko-KR" altLang="en-US" dirty="0"/>
          </a:p>
        </p:txBody>
      </p:sp>
      <p:sp>
        <p:nvSpPr>
          <p:cNvPr id="16" name="Text 13"/>
          <p:cNvSpPr txBox="1"/>
          <p:nvPr/>
        </p:nvSpPr>
        <p:spPr>
          <a:xfrm>
            <a:off x="667512" y="5586984"/>
            <a:ext cx="62270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7D151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🚫  아래에 해당하면 입찰에 참여할 수 없습니다 (해당 시 입찰 무효)</a:t>
            </a:r>
            <a:endParaRPr lang="en-US" sz="1150" dirty="0"/>
          </a:p>
        </p:txBody>
      </p:sp>
      <p:sp>
        <p:nvSpPr>
          <p:cNvPr id="17" name="Text 14"/>
          <p:cNvSpPr txBox="1"/>
          <p:nvPr/>
        </p:nvSpPr>
        <p:spPr>
          <a:xfrm>
            <a:off x="685800" y="5861304"/>
            <a:ext cx="6190488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spcAft>
                <a:spcPts val="400"/>
              </a:spcAft>
              <a:buNone/>
            </a:pPr>
            <a:r>
              <a:rPr lang="en-US" sz="910" dirty="0">
                <a:solidFill>
                  <a:srgbClr val="333333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1. 사업종류별로 해당 법령에 따른 자격 요건을 갖추지 아니한 자</a:t>
            </a:r>
            <a:endParaRPr lang="en-US" sz="910" dirty="0"/>
          </a:p>
          <a:p>
            <a:pPr marL="0" indent="0">
              <a:lnSpc>
                <a:spcPct val="118000"/>
              </a:lnSpc>
              <a:spcAft>
                <a:spcPts val="400"/>
              </a:spcAft>
              <a:buNone/>
            </a:pPr>
            <a:r>
              <a:rPr lang="en-US" sz="910" dirty="0">
                <a:solidFill>
                  <a:srgbClr val="333333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2. 영업정지 기간에 있거나, 부도, 회생 중인 업체</a:t>
            </a:r>
            <a:endParaRPr lang="en-US" sz="910" dirty="0"/>
          </a:p>
          <a:p>
            <a:pPr marL="0" indent="0">
              <a:lnSpc>
                <a:spcPct val="118000"/>
              </a:lnSpc>
              <a:spcAft>
                <a:spcPts val="400"/>
              </a:spcAft>
              <a:buNone/>
            </a:pPr>
            <a:r>
              <a:rPr lang="en-US" sz="910" dirty="0">
                <a:solidFill>
                  <a:srgbClr val="333333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3. 국세 및 지방세를 완납하지 아니한 자</a:t>
            </a:r>
            <a:endParaRPr lang="en-US" sz="910" dirty="0"/>
          </a:p>
          <a:p>
            <a:pPr marL="0" indent="0">
              <a:lnSpc>
                <a:spcPct val="118000"/>
              </a:lnSpc>
              <a:spcAft>
                <a:spcPts val="400"/>
              </a:spcAft>
              <a:buNone/>
            </a:pPr>
            <a:r>
              <a:rPr lang="en-US" sz="910" dirty="0">
                <a:solidFill>
                  <a:srgbClr val="333333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4. 사업자 선정과 관련하여 입찰담합으로 공정거래위원회로부터 과징금 처분을 받은 후 6개월이 경과되지 아니한 자</a:t>
            </a:r>
            <a:endParaRPr lang="en-US" sz="910" dirty="0"/>
          </a:p>
          <a:p>
            <a:pPr marL="0" indent="0">
              <a:lnSpc>
                <a:spcPct val="118000"/>
              </a:lnSpc>
              <a:spcAft>
                <a:spcPts val="400"/>
              </a:spcAft>
              <a:buNone/>
            </a:pPr>
            <a:r>
              <a:rPr lang="en-US" sz="910" dirty="0">
                <a:solidFill>
                  <a:srgbClr val="333333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5. 해당 입찰과 관련하여 물품, 금품, 발전기금 등을 관리주체 등에게 제공한 자</a:t>
            </a:r>
            <a:endParaRPr lang="en-US" sz="910" dirty="0"/>
          </a:p>
          <a:p>
            <a:pPr marL="0" indent="0">
              <a:lnSpc>
                <a:spcPct val="118000"/>
              </a:lnSpc>
              <a:spcAft>
                <a:spcPts val="400"/>
              </a:spcAft>
              <a:buNone/>
            </a:pPr>
            <a:r>
              <a:rPr lang="en-US" sz="910" dirty="0">
                <a:solidFill>
                  <a:srgbClr val="333333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6. 관리주체의 임직원 등 구성원(그 배우자와 직계존비속을 포함)이 운영하는 업체</a:t>
            </a:r>
            <a:endParaRPr lang="en-US" sz="910" dirty="0"/>
          </a:p>
          <a:p>
            <a:pPr marL="0" indent="0">
              <a:lnSpc>
                <a:spcPct val="118000"/>
              </a:lnSpc>
              <a:spcAft>
                <a:spcPts val="400"/>
              </a:spcAft>
              <a:buNone/>
            </a:pPr>
            <a:r>
              <a:rPr lang="en-US" sz="910" dirty="0">
                <a:solidFill>
                  <a:srgbClr val="333333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7. 산출내역서상 최저임금 미달, 계산오류, 산출내역을 누락하거나 허위로 기재한 업체</a:t>
            </a:r>
            <a:endParaRPr lang="en-US" sz="910" dirty="0"/>
          </a:p>
        </p:txBody>
      </p:sp>
      <p:sp>
        <p:nvSpPr>
          <p:cNvPr id="18" name="Shape 15"/>
          <p:cNvSpPr/>
          <p:nvPr/>
        </p:nvSpPr>
        <p:spPr>
          <a:xfrm>
            <a:off x="502920" y="7758684"/>
            <a:ext cx="6556248" cy="1499616"/>
          </a:xfrm>
          <a:prstGeom prst="roundRect">
            <a:avLst>
              <a:gd name="adj" fmla="val 3049"/>
            </a:avLst>
          </a:prstGeom>
          <a:solidFill>
            <a:srgbClr val="EEF3EC"/>
          </a:solidFill>
          <a:ln w="13970">
            <a:solidFill>
              <a:srgbClr val="5C7A52"/>
            </a:solidFill>
            <a:prstDash val="solid"/>
          </a:ln>
        </p:spPr>
        <p:txBody>
          <a:bodyPr/>
          <a:lstStyle/>
          <a:p>
            <a:endParaRPr lang="ko-KR" altLang="en-US" dirty="0"/>
          </a:p>
        </p:txBody>
      </p:sp>
      <p:sp>
        <p:nvSpPr>
          <p:cNvPr id="19" name="Text 16"/>
          <p:cNvSpPr txBox="1"/>
          <p:nvPr/>
        </p:nvSpPr>
        <p:spPr>
          <a:xfrm>
            <a:off x="667512" y="7831836"/>
            <a:ext cx="62270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3C5233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✅  참가 자격 요건</a:t>
            </a:r>
            <a:endParaRPr lang="en-US" sz="1150" dirty="0"/>
          </a:p>
        </p:txBody>
      </p:sp>
      <p:sp>
        <p:nvSpPr>
          <p:cNvPr id="20" name="Text 17"/>
          <p:cNvSpPr txBox="1"/>
          <p:nvPr/>
        </p:nvSpPr>
        <p:spPr>
          <a:xfrm>
            <a:off x="685800" y="8106156"/>
            <a:ext cx="6190488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lnSpc>
                <a:spcPct val="118000"/>
              </a:lnSpc>
              <a:spcAft>
                <a:spcPts val="400"/>
              </a:spcAft>
              <a:buSzPct val="100000"/>
              <a:buChar char="•"/>
            </a:pPr>
            <a:r>
              <a:rPr lang="en-US" sz="930" dirty="0">
                <a:solidFill>
                  <a:srgbClr val="333333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입찰공고일(낙찰자는 계약 체결일) 현재 본점 소재지가 서울·인천·경기도 내인 법인사업체</a:t>
            </a:r>
            <a:endParaRPr lang="en-US" sz="930" dirty="0"/>
          </a:p>
          <a:p>
            <a:pPr marL="152400" indent="-152400">
              <a:lnSpc>
                <a:spcPct val="118000"/>
              </a:lnSpc>
              <a:spcAft>
                <a:spcPts val="400"/>
              </a:spcAft>
              <a:buSzPct val="100000"/>
              <a:buChar char="•"/>
            </a:pPr>
            <a:r>
              <a:rPr lang="en-US" sz="930" dirty="0">
                <a:solidFill>
                  <a:srgbClr val="333333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자본금 3억 원 이상인 업체</a:t>
            </a:r>
            <a:endParaRPr lang="en-US" sz="930" dirty="0"/>
          </a:p>
          <a:p>
            <a:pPr marL="152400" indent="-152400">
              <a:lnSpc>
                <a:spcPct val="118000"/>
              </a:lnSpc>
              <a:spcAft>
                <a:spcPts val="400"/>
              </a:spcAft>
              <a:buSzPct val="100000"/>
              <a:buChar char="•"/>
            </a:pPr>
            <a:r>
              <a:rPr lang="en-US" sz="930" dirty="0">
                <a:solidFill>
                  <a:srgbClr val="333333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최근 3년 이내 단일계약 건으로 연면적 30,000㎡ 이상(주거용 제외) 경비 및 청소용역을 수행한 실적이 있는 업체 (공동도급·하도급 실적 인정하지 않음)</a:t>
            </a:r>
            <a:endParaRPr lang="en-US" sz="93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502920"/>
            <a:ext cx="256032" cy="256032"/>
          </a:xfrm>
          <a:prstGeom prst="ellipse">
            <a:avLst/>
          </a:prstGeom>
          <a:solidFill>
            <a:srgbClr val="A11D24"/>
          </a:solidFill>
          <a:ln/>
        </p:spPr>
        <p:txBody>
          <a:bodyPr/>
          <a:lstStyle/>
          <a:p>
            <a:endParaRPr lang="ko-KR" altLang="en-US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502920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5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868680" y="475488"/>
            <a:ext cx="61904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C1C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제출서류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02920" y="813816"/>
            <a:ext cx="6556248" cy="0"/>
          </a:xfrm>
          <a:prstGeom prst="line">
            <a:avLst/>
          </a:prstGeom>
          <a:noFill/>
          <a:ln w="15875">
            <a:solidFill>
              <a:srgbClr val="1C1C1C"/>
            </a:solidFill>
            <a:prstDash val="solid"/>
          </a:ln>
        </p:spPr>
        <p:txBody>
          <a:bodyPr/>
          <a:lstStyle/>
          <a:p>
            <a:endParaRPr lang="ko-KR" altLang="en-US" dirty="0"/>
          </a:p>
        </p:txBody>
      </p:sp>
      <p:sp>
        <p:nvSpPr>
          <p:cNvPr id="6" name="Shape 4"/>
          <p:cNvSpPr/>
          <p:nvPr/>
        </p:nvSpPr>
        <p:spPr>
          <a:xfrm>
            <a:off x="502920" y="969264"/>
            <a:ext cx="146304" cy="146304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15875">
            <a:solidFill>
              <a:srgbClr val="C9484F"/>
            </a:solidFill>
            <a:prstDash val="solid"/>
          </a:ln>
        </p:spPr>
        <p:txBody>
          <a:bodyPr/>
          <a:lstStyle/>
          <a:p>
            <a:endParaRPr lang="ko-KR" altLang="en-US" dirty="0"/>
          </a:p>
        </p:txBody>
      </p:sp>
      <p:sp>
        <p:nvSpPr>
          <p:cNvPr id="7" name="Text 5"/>
          <p:cNvSpPr txBox="1"/>
          <p:nvPr/>
        </p:nvSpPr>
        <p:spPr>
          <a:xfrm>
            <a:off x="740664" y="941832"/>
            <a:ext cx="631850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6000"/>
              </a:lnSpc>
              <a:buNone/>
            </a:pPr>
            <a:r>
              <a:rPr lang="en-US" sz="930" dirty="0">
                <a:solidFill>
                  <a:srgbClr val="1C1C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회사소개서 및 사업자등록증 사본 각 1부</a:t>
            </a:r>
            <a:endParaRPr lang="en-US" sz="930" dirty="0"/>
          </a:p>
        </p:txBody>
      </p:sp>
      <p:sp>
        <p:nvSpPr>
          <p:cNvPr id="8" name="Shape 6"/>
          <p:cNvSpPr/>
          <p:nvPr/>
        </p:nvSpPr>
        <p:spPr>
          <a:xfrm>
            <a:off x="502920" y="1280160"/>
            <a:ext cx="146304" cy="146304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15875">
            <a:solidFill>
              <a:srgbClr val="C9484F"/>
            </a:solidFill>
            <a:prstDash val="solid"/>
          </a:ln>
        </p:spPr>
        <p:txBody>
          <a:bodyPr/>
          <a:lstStyle/>
          <a:p>
            <a:endParaRPr lang="ko-KR" altLang="en-US" dirty="0"/>
          </a:p>
        </p:txBody>
      </p:sp>
      <p:sp>
        <p:nvSpPr>
          <p:cNvPr id="9" name="Text 7"/>
          <p:cNvSpPr txBox="1"/>
          <p:nvPr/>
        </p:nvSpPr>
        <p:spPr>
          <a:xfrm>
            <a:off x="740664" y="1252728"/>
            <a:ext cx="631850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6000"/>
              </a:lnSpc>
              <a:buNone/>
            </a:pPr>
            <a:r>
              <a:rPr lang="en-US" sz="930" dirty="0">
                <a:solidFill>
                  <a:srgbClr val="1C1C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법인등기부 등본 및 법인인감증명서, 사용인감계 각 1부</a:t>
            </a:r>
            <a:endParaRPr lang="en-US" sz="930" dirty="0"/>
          </a:p>
        </p:txBody>
      </p:sp>
      <p:sp>
        <p:nvSpPr>
          <p:cNvPr id="10" name="Shape 8"/>
          <p:cNvSpPr/>
          <p:nvPr/>
        </p:nvSpPr>
        <p:spPr>
          <a:xfrm>
            <a:off x="502920" y="1591056"/>
            <a:ext cx="146304" cy="146304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15875">
            <a:solidFill>
              <a:srgbClr val="C9484F"/>
            </a:solidFill>
            <a:prstDash val="solid"/>
          </a:ln>
        </p:spPr>
        <p:txBody>
          <a:bodyPr/>
          <a:lstStyle/>
          <a:p>
            <a:endParaRPr lang="ko-KR" altLang="en-US" dirty="0"/>
          </a:p>
        </p:txBody>
      </p:sp>
      <p:sp>
        <p:nvSpPr>
          <p:cNvPr id="11" name="Text 9"/>
          <p:cNvSpPr txBox="1"/>
          <p:nvPr/>
        </p:nvSpPr>
        <p:spPr>
          <a:xfrm>
            <a:off x="740664" y="1563624"/>
            <a:ext cx="631850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6000"/>
              </a:lnSpc>
              <a:buNone/>
            </a:pPr>
            <a:r>
              <a:rPr lang="en-US" sz="930" dirty="0">
                <a:solidFill>
                  <a:srgbClr val="1C1C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경비업 허가증 및 위생관리용역업 신고필증 등 해당 인·허가증 사본 각 1부</a:t>
            </a:r>
            <a:endParaRPr lang="en-US" sz="930" dirty="0"/>
          </a:p>
        </p:txBody>
      </p:sp>
      <p:sp>
        <p:nvSpPr>
          <p:cNvPr id="12" name="Shape 10"/>
          <p:cNvSpPr/>
          <p:nvPr/>
        </p:nvSpPr>
        <p:spPr>
          <a:xfrm>
            <a:off x="502920" y="1901952"/>
            <a:ext cx="146304" cy="146304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15875">
            <a:solidFill>
              <a:srgbClr val="C9484F"/>
            </a:solidFill>
            <a:prstDash val="solid"/>
          </a:ln>
        </p:spPr>
        <p:txBody>
          <a:bodyPr/>
          <a:lstStyle/>
          <a:p>
            <a:endParaRPr lang="ko-KR" altLang="en-US" dirty="0"/>
          </a:p>
        </p:txBody>
      </p:sp>
      <p:sp>
        <p:nvSpPr>
          <p:cNvPr id="13" name="Text 11"/>
          <p:cNvSpPr txBox="1"/>
          <p:nvPr/>
        </p:nvSpPr>
        <p:spPr>
          <a:xfrm>
            <a:off x="740664" y="1874520"/>
            <a:ext cx="631850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6000"/>
              </a:lnSpc>
              <a:buNone/>
            </a:pPr>
            <a:r>
              <a:rPr lang="en-US" sz="930" dirty="0">
                <a:solidFill>
                  <a:srgbClr val="1C1C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국세 및 지방세 납세필증, 4대보험 완납증명서 각 1부</a:t>
            </a:r>
            <a:endParaRPr lang="en-US" sz="930" dirty="0"/>
          </a:p>
        </p:txBody>
      </p:sp>
      <p:sp>
        <p:nvSpPr>
          <p:cNvPr id="14" name="Shape 12"/>
          <p:cNvSpPr/>
          <p:nvPr/>
        </p:nvSpPr>
        <p:spPr>
          <a:xfrm>
            <a:off x="502920" y="2212848"/>
            <a:ext cx="146304" cy="146304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15875">
            <a:solidFill>
              <a:srgbClr val="C9484F"/>
            </a:solidFill>
            <a:prstDash val="solid"/>
          </a:ln>
        </p:spPr>
        <p:txBody>
          <a:bodyPr/>
          <a:lstStyle/>
          <a:p>
            <a:endParaRPr lang="ko-KR" altLang="en-US" dirty="0"/>
          </a:p>
        </p:txBody>
      </p:sp>
      <p:sp>
        <p:nvSpPr>
          <p:cNvPr id="15" name="Text 13"/>
          <p:cNvSpPr txBox="1"/>
          <p:nvPr/>
        </p:nvSpPr>
        <p:spPr>
          <a:xfrm>
            <a:off x="740664" y="2185416"/>
            <a:ext cx="631850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6000"/>
              </a:lnSpc>
              <a:buNone/>
            </a:pPr>
            <a:r>
              <a:rPr lang="en-US" sz="930" dirty="0">
                <a:solidFill>
                  <a:srgbClr val="1C1C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표준재무제표 증명원(직전년도) 1부</a:t>
            </a:r>
            <a:endParaRPr lang="en-US" sz="930" dirty="0"/>
          </a:p>
        </p:txBody>
      </p:sp>
      <p:sp>
        <p:nvSpPr>
          <p:cNvPr id="16" name="Shape 14"/>
          <p:cNvSpPr/>
          <p:nvPr/>
        </p:nvSpPr>
        <p:spPr>
          <a:xfrm>
            <a:off x="502920" y="2523744"/>
            <a:ext cx="146304" cy="146304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15875">
            <a:solidFill>
              <a:srgbClr val="C9484F"/>
            </a:solidFill>
            <a:prstDash val="solid"/>
          </a:ln>
        </p:spPr>
        <p:txBody>
          <a:bodyPr/>
          <a:lstStyle/>
          <a:p>
            <a:endParaRPr lang="ko-KR" altLang="en-US" dirty="0"/>
          </a:p>
        </p:txBody>
      </p:sp>
      <p:sp>
        <p:nvSpPr>
          <p:cNvPr id="17" name="Text 15"/>
          <p:cNvSpPr txBox="1"/>
          <p:nvPr/>
        </p:nvSpPr>
        <p:spPr>
          <a:xfrm>
            <a:off x="740664" y="2496312"/>
            <a:ext cx="631850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6000"/>
              </a:lnSpc>
              <a:buNone/>
            </a:pPr>
            <a:r>
              <a:rPr lang="en-US" sz="930" dirty="0">
                <a:solidFill>
                  <a:srgbClr val="1C1C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산재 요율표 및 통지서 각 1부</a:t>
            </a:r>
            <a:endParaRPr lang="en-US" sz="930" dirty="0"/>
          </a:p>
        </p:txBody>
      </p:sp>
      <p:sp>
        <p:nvSpPr>
          <p:cNvPr id="18" name="Shape 16"/>
          <p:cNvSpPr/>
          <p:nvPr/>
        </p:nvSpPr>
        <p:spPr>
          <a:xfrm>
            <a:off x="502920" y="2834640"/>
            <a:ext cx="146304" cy="146304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15875">
            <a:solidFill>
              <a:srgbClr val="C9484F"/>
            </a:solidFill>
            <a:prstDash val="solid"/>
          </a:ln>
        </p:spPr>
        <p:txBody>
          <a:bodyPr/>
          <a:lstStyle/>
          <a:p>
            <a:endParaRPr lang="ko-KR" altLang="en-US" dirty="0"/>
          </a:p>
        </p:txBody>
      </p:sp>
      <p:sp>
        <p:nvSpPr>
          <p:cNvPr id="19" name="Text 17"/>
          <p:cNvSpPr txBox="1"/>
          <p:nvPr/>
        </p:nvSpPr>
        <p:spPr>
          <a:xfrm>
            <a:off x="740664" y="2807208"/>
            <a:ext cx="631850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6000"/>
              </a:lnSpc>
              <a:buNone/>
            </a:pPr>
            <a:r>
              <a:rPr lang="en-US" sz="930" dirty="0">
                <a:solidFill>
                  <a:srgbClr val="1C1C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공정거래법 위반확인서 및 영업정지 확인 서류 각 1부</a:t>
            </a:r>
            <a:endParaRPr lang="en-US" sz="930" dirty="0"/>
          </a:p>
        </p:txBody>
      </p:sp>
      <p:sp>
        <p:nvSpPr>
          <p:cNvPr id="20" name="Shape 18"/>
          <p:cNvSpPr/>
          <p:nvPr/>
        </p:nvSpPr>
        <p:spPr>
          <a:xfrm>
            <a:off x="502920" y="3145536"/>
            <a:ext cx="146304" cy="146304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15875">
            <a:solidFill>
              <a:srgbClr val="C9484F"/>
            </a:solidFill>
            <a:prstDash val="solid"/>
          </a:ln>
        </p:spPr>
        <p:txBody>
          <a:bodyPr/>
          <a:lstStyle/>
          <a:p>
            <a:endParaRPr lang="ko-KR" altLang="en-US" dirty="0"/>
          </a:p>
        </p:txBody>
      </p:sp>
      <p:sp>
        <p:nvSpPr>
          <p:cNvPr id="21" name="Text 19"/>
          <p:cNvSpPr txBox="1"/>
          <p:nvPr/>
        </p:nvSpPr>
        <p:spPr>
          <a:xfrm>
            <a:off x="740664" y="3118104"/>
            <a:ext cx="63185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6000"/>
              </a:lnSpc>
              <a:buNone/>
            </a:pPr>
            <a:r>
              <a:rPr lang="en-US" sz="930" dirty="0">
                <a:solidFill>
                  <a:srgbClr val="1C1C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기업 신용평가등급 확인서 1부</a:t>
            </a:r>
            <a:endParaRPr lang="en-US" sz="930" dirty="0"/>
          </a:p>
          <a:p>
            <a:pPr marL="0" indent="0">
              <a:lnSpc>
                <a:spcPct val="116000"/>
              </a:lnSpc>
              <a:buNone/>
            </a:pPr>
            <a:r>
              <a:rPr lang="en-US" sz="820" dirty="0">
                <a:solidFill>
                  <a:srgbClr val="5A5A55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입찰공고일 이전 가장 최근 평가, 유효기간 이내</a:t>
            </a:r>
            <a:endParaRPr lang="en-US" sz="930" dirty="0"/>
          </a:p>
        </p:txBody>
      </p:sp>
      <p:sp>
        <p:nvSpPr>
          <p:cNvPr id="22" name="Shape 20"/>
          <p:cNvSpPr/>
          <p:nvPr/>
        </p:nvSpPr>
        <p:spPr>
          <a:xfrm>
            <a:off x="502920" y="3694176"/>
            <a:ext cx="146304" cy="146304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15875">
            <a:solidFill>
              <a:srgbClr val="C9484F"/>
            </a:solidFill>
            <a:prstDash val="solid"/>
          </a:ln>
        </p:spPr>
        <p:txBody>
          <a:bodyPr/>
          <a:lstStyle/>
          <a:p>
            <a:endParaRPr lang="ko-KR" altLang="en-US" dirty="0"/>
          </a:p>
        </p:txBody>
      </p:sp>
      <p:sp>
        <p:nvSpPr>
          <p:cNvPr id="23" name="Text 21"/>
          <p:cNvSpPr txBox="1"/>
          <p:nvPr/>
        </p:nvSpPr>
        <p:spPr>
          <a:xfrm>
            <a:off x="740664" y="3666744"/>
            <a:ext cx="63185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6000"/>
              </a:lnSpc>
              <a:buNone/>
            </a:pPr>
            <a:r>
              <a:rPr lang="en-US" sz="930" dirty="0">
                <a:solidFill>
                  <a:srgbClr val="1C1C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기술인력(경비·위생) 보유증명서 1부</a:t>
            </a:r>
            <a:endParaRPr lang="en-US" sz="930" dirty="0"/>
          </a:p>
          <a:p>
            <a:pPr marL="0" indent="0">
              <a:lnSpc>
                <a:spcPct val="116000"/>
              </a:lnSpc>
              <a:buNone/>
            </a:pPr>
            <a:r>
              <a:rPr lang="en-US" sz="820" dirty="0">
                <a:solidFill>
                  <a:srgbClr val="5A5A55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자격증 사본, 교육수료증 및 4대보험 가입증명서 또는 계약서(비상근) 사본</a:t>
            </a:r>
            <a:endParaRPr lang="en-US" sz="930" dirty="0"/>
          </a:p>
        </p:txBody>
      </p:sp>
      <p:sp>
        <p:nvSpPr>
          <p:cNvPr id="24" name="Shape 22"/>
          <p:cNvSpPr/>
          <p:nvPr/>
        </p:nvSpPr>
        <p:spPr>
          <a:xfrm>
            <a:off x="502920" y="4242816"/>
            <a:ext cx="146304" cy="146304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15875">
            <a:solidFill>
              <a:srgbClr val="C9484F"/>
            </a:solidFill>
            <a:prstDash val="solid"/>
          </a:ln>
        </p:spPr>
        <p:txBody>
          <a:bodyPr/>
          <a:lstStyle/>
          <a:p>
            <a:endParaRPr lang="ko-KR" altLang="en-US" dirty="0"/>
          </a:p>
        </p:txBody>
      </p:sp>
      <p:sp>
        <p:nvSpPr>
          <p:cNvPr id="25" name="Text 23"/>
          <p:cNvSpPr txBox="1"/>
          <p:nvPr/>
        </p:nvSpPr>
        <p:spPr>
          <a:xfrm>
            <a:off x="740664" y="4215384"/>
            <a:ext cx="63185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6000"/>
              </a:lnSpc>
              <a:buNone/>
            </a:pPr>
            <a:r>
              <a:rPr lang="en-US" sz="930" dirty="0">
                <a:solidFill>
                  <a:srgbClr val="1C1C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장비 보유현황 1부</a:t>
            </a:r>
            <a:endParaRPr lang="en-US" sz="930" dirty="0"/>
          </a:p>
          <a:p>
            <a:pPr marL="0" indent="0">
              <a:lnSpc>
                <a:spcPct val="116000"/>
              </a:lnSpc>
              <a:buNone/>
            </a:pPr>
            <a:r>
              <a:rPr lang="en-US" sz="820" dirty="0">
                <a:solidFill>
                  <a:srgbClr val="5A5A55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제출서류 마감일 현재 보유 장비의 구매영수증 또는 임대확인서 등 사본</a:t>
            </a:r>
            <a:endParaRPr lang="en-US" sz="930" dirty="0"/>
          </a:p>
        </p:txBody>
      </p:sp>
      <p:sp>
        <p:nvSpPr>
          <p:cNvPr id="26" name="Shape 24"/>
          <p:cNvSpPr/>
          <p:nvPr/>
        </p:nvSpPr>
        <p:spPr>
          <a:xfrm>
            <a:off x="502920" y="4791456"/>
            <a:ext cx="146304" cy="146304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15875">
            <a:solidFill>
              <a:srgbClr val="C9484F"/>
            </a:solidFill>
            <a:prstDash val="solid"/>
          </a:ln>
        </p:spPr>
        <p:txBody>
          <a:bodyPr/>
          <a:lstStyle/>
          <a:p>
            <a:endParaRPr lang="ko-KR" altLang="en-US" dirty="0"/>
          </a:p>
        </p:txBody>
      </p:sp>
      <p:sp>
        <p:nvSpPr>
          <p:cNvPr id="27" name="Text 25"/>
          <p:cNvSpPr txBox="1"/>
          <p:nvPr/>
        </p:nvSpPr>
        <p:spPr>
          <a:xfrm>
            <a:off x="740664" y="4764024"/>
            <a:ext cx="63185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6000"/>
              </a:lnSpc>
              <a:buNone/>
            </a:pPr>
            <a:r>
              <a:rPr lang="en-US" sz="930" dirty="0">
                <a:solidFill>
                  <a:srgbClr val="1C1C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최근 3년간 실적증명서 1부</a:t>
            </a:r>
            <a:endParaRPr lang="en-US" sz="930" dirty="0"/>
          </a:p>
          <a:p>
            <a:pPr marL="0" indent="0">
              <a:lnSpc>
                <a:spcPct val="116000"/>
              </a:lnSpc>
              <a:buNone/>
            </a:pPr>
            <a:r>
              <a:rPr lang="en-US" sz="820" dirty="0">
                <a:solidFill>
                  <a:srgbClr val="5A5A55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건물명·면적·계약자 전화번호 명기 (입찰참가자격 증명용)</a:t>
            </a:r>
            <a:endParaRPr lang="en-US" sz="930" dirty="0"/>
          </a:p>
        </p:txBody>
      </p:sp>
      <p:sp>
        <p:nvSpPr>
          <p:cNvPr id="28" name="Shape 26"/>
          <p:cNvSpPr/>
          <p:nvPr/>
        </p:nvSpPr>
        <p:spPr>
          <a:xfrm>
            <a:off x="502920" y="5340096"/>
            <a:ext cx="146304" cy="146304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15875">
            <a:solidFill>
              <a:srgbClr val="C9484F"/>
            </a:solidFill>
            <a:prstDash val="solid"/>
          </a:ln>
        </p:spPr>
        <p:txBody>
          <a:bodyPr/>
          <a:lstStyle/>
          <a:p>
            <a:endParaRPr lang="ko-KR" altLang="en-US" dirty="0"/>
          </a:p>
        </p:txBody>
      </p:sp>
      <p:sp>
        <p:nvSpPr>
          <p:cNvPr id="29" name="Text 27"/>
          <p:cNvSpPr txBox="1"/>
          <p:nvPr/>
        </p:nvSpPr>
        <p:spPr>
          <a:xfrm>
            <a:off x="740664" y="5312664"/>
            <a:ext cx="63185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6000"/>
              </a:lnSpc>
              <a:buNone/>
            </a:pPr>
            <a:r>
              <a:rPr lang="en-US" sz="930" dirty="0">
                <a:solidFill>
                  <a:srgbClr val="1C1C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입찰결과 이의 미제기 각서 1부</a:t>
            </a:r>
            <a:endParaRPr lang="en-US" sz="930" dirty="0"/>
          </a:p>
          <a:p>
            <a:pPr marL="0" indent="0">
              <a:lnSpc>
                <a:spcPct val="116000"/>
              </a:lnSpc>
              <a:buNone/>
            </a:pPr>
            <a:r>
              <a:rPr lang="en-US" sz="820" dirty="0">
                <a:solidFill>
                  <a:srgbClr val="5A5A55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(자유양식)</a:t>
            </a:r>
            <a:endParaRPr lang="en-US" sz="930" dirty="0"/>
          </a:p>
        </p:txBody>
      </p:sp>
      <p:sp>
        <p:nvSpPr>
          <p:cNvPr id="30" name="Shape 28"/>
          <p:cNvSpPr/>
          <p:nvPr/>
        </p:nvSpPr>
        <p:spPr>
          <a:xfrm>
            <a:off x="502920" y="5888736"/>
            <a:ext cx="146304" cy="146304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15875">
            <a:solidFill>
              <a:srgbClr val="C9484F"/>
            </a:solidFill>
            <a:prstDash val="solid"/>
          </a:ln>
        </p:spPr>
        <p:txBody>
          <a:bodyPr/>
          <a:lstStyle/>
          <a:p>
            <a:endParaRPr lang="ko-KR" altLang="en-US" dirty="0"/>
          </a:p>
        </p:txBody>
      </p:sp>
      <p:sp>
        <p:nvSpPr>
          <p:cNvPr id="31" name="Text 29"/>
          <p:cNvSpPr txBox="1"/>
          <p:nvPr/>
        </p:nvSpPr>
        <p:spPr>
          <a:xfrm>
            <a:off x="740664" y="5861304"/>
            <a:ext cx="63185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6000"/>
              </a:lnSpc>
              <a:buNone/>
            </a:pPr>
            <a:r>
              <a:rPr lang="en-US" sz="930" dirty="0">
                <a:solidFill>
                  <a:srgbClr val="1C1C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사업계획서(경비·청소 관리계획서) 1부</a:t>
            </a:r>
            <a:endParaRPr lang="en-US" sz="930" dirty="0"/>
          </a:p>
          <a:p>
            <a:pPr marL="0" indent="0">
              <a:lnSpc>
                <a:spcPct val="116000"/>
              </a:lnSpc>
              <a:buNone/>
            </a:pPr>
            <a:r>
              <a:rPr lang="en-US" sz="820" dirty="0">
                <a:solidFill>
                  <a:srgbClr val="5A5A55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(자유양식)</a:t>
            </a:r>
            <a:endParaRPr lang="en-US" sz="930" dirty="0"/>
          </a:p>
        </p:txBody>
      </p:sp>
      <p:sp>
        <p:nvSpPr>
          <p:cNvPr id="32" name="Shape 30"/>
          <p:cNvSpPr/>
          <p:nvPr/>
        </p:nvSpPr>
        <p:spPr>
          <a:xfrm>
            <a:off x="502920" y="6537960"/>
            <a:ext cx="6556248" cy="1115568"/>
          </a:xfrm>
          <a:prstGeom prst="roundRect">
            <a:avLst>
              <a:gd name="adj" fmla="val 4098"/>
            </a:avLst>
          </a:prstGeom>
          <a:solidFill>
            <a:srgbClr val="FBECEB"/>
          </a:solidFill>
          <a:ln w="13970">
            <a:solidFill>
              <a:srgbClr val="C9484F"/>
            </a:solidFill>
            <a:prstDash val="solid"/>
          </a:ln>
        </p:spPr>
        <p:txBody>
          <a:bodyPr/>
          <a:lstStyle/>
          <a:p>
            <a:endParaRPr lang="ko-KR" altLang="en-US" dirty="0"/>
          </a:p>
        </p:txBody>
      </p:sp>
      <p:sp>
        <p:nvSpPr>
          <p:cNvPr id="33" name="Text 31"/>
          <p:cNvSpPr txBox="1"/>
          <p:nvPr/>
        </p:nvSpPr>
        <p:spPr>
          <a:xfrm>
            <a:off x="667512" y="6611112"/>
            <a:ext cx="62270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7D151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⚠  함께 밀봉하여 제출</a:t>
            </a:r>
            <a:endParaRPr lang="en-US" sz="1150" dirty="0"/>
          </a:p>
        </p:txBody>
      </p:sp>
      <p:sp>
        <p:nvSpPr>
          <p:cNvPr id="34" name="Text 32"/>
          <p:cNvSpPr txBox="1"/>
          <p:nvPr/>
        </p:nvSpPr>
        <p:spPr>
          <a:xfrm>
            <a:off x="685800" y="6885432"/>
            <a:ext cx="619048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lnSpc>
                <a:spcPct val="118000"/>
              </a:lnSpc>
              <a:spcAft>
                <a:spcPts val="400"/>
              </a:spcAft>
              <a:buSzPct val="100000"/>
              <a:buChar char="•"/>
            </a:pPr>
            <a:r>
              <a:rPr lang="en-US" sz="930" dirty="0">
                <a:solidFill>
                  <a:srgbClr val="333333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입찰서</a:t>
            </a:r>
            <a:endParaRPr lang="en-US" sz="930" dirty="0"/>
          </a:p>
          <a:p>
            <a:pPr marL="152400" indent="-152400">
              <a:lnSpc>
                <a:spcPct val="118000"/>
              </a:lnSpc>
              <a:spcAft>
                <a:spcPts val="400"/>
              </a:spcAft>
              <a:buSzPct val="100000"/>
              <a:buChar char="•"/>
            </a:pPr>
            <a:r>
              <a:rPr lang="en-US" sz="930" dirty="0">
                <a:solidFill>
                  <a:srgbClr val="333333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산출내역서 (사업장 현황과 업무를 확인 후 관계법령에 의거 구체적으로 산출·명기)</a:t>
            </a:r>
            <a:endParaRPr lang="en-US" sz="930" dirty="0"/>
          </a:p>
          <a:p>
            <a:pPr marL="152400" indent="-152400">
              <a:lnSpc>
                <a:spcPct val="118000"/>
              </a:lnSpc>
              <a:spcAft>
                <a:spcPts val="400"/>
              </a:spcAft>
              <a:buSzPct val="100000"/>
              <a:buChar char="•"/>
            </a:pPr>
            <a:r>
              <a:rPr lang="en-US" sz="930" dirty="0">
                <a:solidFill>
                  <a:srgbClr val="333333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입찰보증보험증권 (입찰가액의 5% 이상)</a:t>
            </a:r>
            <a:endParaRPr lang="en-US" sz="930" dirty="0"/>
          </a:p>
        </p:txBody>
      </p:sp>
      <p:sp>
        <p:nvSpPr>
          <p:cNvPr id="35" name="Text 33"/>
          <p:cNvSpPr txBox="1"/>
          <p:nvPr/>
        </p:nvSpPr>
        <p:spPr>
          <a:xfrm>
            <a:off x="502920" y="7708392"/>
            <a:ext cx="65562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D8A73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※ </a:t>
            </a:r>
            <a:r>
              <a:rPr lang="en-US" sz="900" i="1" dirty="0">
                <a:solidFill>
                  <a:srgbClr val="5A5A55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총 입찰금액은 경비·미화용역 계약기간의 총 용역금액을 기재 (부가세 별도)</a:t>
            </a:r>
            <a:endParaRPr lang="en-US" sz="900" dirty="0"/>
          </a:p>
        </p:txBody>
      </p:sp>
      <p:sp>
        <p:nvSpPr>
          <p:cNvPr id="36" name="Shape 34"/>
          <p:cNvSpPr/>
          <p:nvPr/>
        </p:nvSpPr>
        <p:spPr>
          <a:xfrm>
            <a:off x="502920" y="8110728"/>
            <a:ext cx="256032" cy="256032"/>
          </a:xfrm>
          <a:prstGeom prst="ellipse">
            <a:avLst/>
          </a:prstGeom>
          <a:solidFill>
            <a:srgbClr val="A11D24"/>
          </a:solidFill>
          <a:ln/>
        </p:spPr>
        <p:txBody>
          <a:bodyPr/>
          <a:lstStyle/>
          <a:p>
            <a:endParaRPr lang="ko-KR" altLang="en-US" dirty="0"/>
          </a:p>
        </p:txBody>
      </p:sp>
      <p:sp>
        <p:nvSpPr>
          <p:cNvPr id="37" name="Text 35"/>
          <p:cNvSpPr txBox="1"/>
          <p:nvPr/>
        </p:nvSpPr>
        <p:spPr>
          <a:xfrm>
            <a:off x="502920" y="8110728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6</a:t>
            </a:r>
            <a:endParaRPr lang="en-US" sz="1200" dirty="0"/>
          </a:p>
        </p:txBody>
      </p:sp>
      <p:sp>
        <p:nvSpPr>
          <p:cNvPr id="38" name="Text 36"/>
          <p:cNvSpPr txBox="1"/>
          <p:nvPr/>
        </p:nvSpPr>
        <p:spPr>
          <a:xfrm>
            <a:off x="868680" y="8083296"/>
            <a:ext cx="61904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C1C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입찰보증금 등</a:t>
            </a:r>
            <a:endParaRPr lang="en-US" sz="1350" dirty="0"/>
          </a:p>
        </p:txBody>
      </p:sp>
      <p:sp>
        <p:nvSpPr>
          <p:cNvPr id="39" name="Shape 37"/>
          <p:cNvSpPr/>
          <p:nvPr/>
        </p:nvSpPr>
        <p:spPr>
          <a:xfrm>
            <a:off x="502920" y="8421624"/>
            <a:ext cx="6556248" cy="0"/>
          </a:xfrm>
          <a:prstGeom prst="line">
            <a:avLst/>
          </a:prstGeom>
          <a:noFill/>
          <a:ln w="15875">
            <a:solidFill>
              <a:srgbClr val="1C1C1C"/>
            </a:solidFill>
            <a:prstDash val="solid"/>
          </a:ln>
        </p:spPr>
        <p:txBody>
          <a:bodyPr/>
          <a:lstStyle/>
          <a:p>
            <a:endParaRPr lang="ko-KR" altLang="en-US" dirty="0"/>
          </a:p>
        </p:txBody>
      </p:sp>
      <p:sp>
        <p:nvSpPr>
          <p:cNvPr id="40" name="Text 38"/>
          <p:cNvSpPr txBox="1"/>
          <p:nvPr/>
        </p:nvSpPr>
        <p:spPr>
          <a:xfrm>
            <a:off x="548640" y="8549640"/>
            <a:ext cx="651052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22000"/>
              </a:lnSpc>
              <a:spcAft>
                <a:spcPts val="600"/>
              </a:spcAft>
              <a:buSzPct val="100000"/>
              <a:buChar char="•"/>
            </a:pPr>
            <a:r>
              <a:rPr lang="en-US" sz="1020" dirty="0">
                <a:solidFill>
                  <a:srgbClr val="1C1C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입찰보증금(입찰가액의 5%)은 입찰서 제출 시, 계약이행보증금(입찰가액의 10%)은 계약체결 시에 현금, 공제증권 또는 보증서로 납부</a:t>
            </a:r>
            <a:endParaRPr lang="en-US" sz="1020" dirty="0"/>
          </a:p>
          <a:p>
            <a:pPr marL="177800" indent="-177800">
              <a:lnSpc>
                <a:spcPct val="122000"/>
              </a:lnSpc>
              <a:spcAft>
                <a:spcPts val="600"/>
              </a:spcAft>
              <a:buSzPct val="100000"/>
              <a:buChar char="•"/>
            </a:pPr>
            <a:r>
              <a:rPr lang="en-US" sz="1020" dirty="0">
                <a:solidFill>
                  <a:srgbClr val="1C1C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낙찰자가 정당한 이유 없이 5일 이내에 계약을 체결하지 아니할 때는 입찰보증금을, 계약상대자가 계약상의 의무를 이행하지 아니할 때는 계약이행보증금을 발주자가 귀속 처리하며 계약을 무효로 할 수 있음</a:t>
            </a:r>
            <a:endParaRPr lang="en-US" sz="102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502920"/>
            <a:ext cx="256032" cy="256032"/>
          </a:xfrm>
          <a:prstGeom prst="ellipse">
            <a:avLst/>
          </a:prstGeom>
          <a:solidFill>
            <a:srgbClr val="A11D24"/>
          </a:solidFill>
          <a:ln/>
        </p:spPr>
        <p:txBody>
          <a:bodyPr/>
          <a:lstStyle/>
          <a:p>
            <a:endParaRPr lang="ko-KR" altLang="en-US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502920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7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868680" y="475488"/>
            <a:ext cx="61904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C1C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입찰일정 (서류접수 및 개찰 등)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02920" y="813816"/>
            <a:ext cx="6556248" cy="0"/>
          </a:xfrm>
          <a:prstGeom prst="line">
            <a:avLst/>
          </a:prstGeom>
          <a:noFill/>
          <a:ln w="15875">
            <a:solidFill>
              <a:srgbClr val="1C1C1C"/>
            </a:solidFill>
            <a:prstDash val="solid"/>
          </a:ln>
        </p:spPr>
        <p:txBody>
          <a:bodyPr/>
          <a:lstStyle/>
          <a:p>
            <a:endParaRPr lang="ko-KR" altLang="en-US" dirty="0"/>
          </a:p>
        </p:txBody>
      </p:sp>
      <p:sp>
        <p:nvSpPr>
          <p:cNvPr id="6" name="Shape 4"/>
          <p:cNvSpPr/>
          <p:nvPr/>
        </p:nvSpPr>
        <p:spPr>
          <a:xfrm>
            <a:off x="502920" y="941832"/>
            <a:ext cx="6556248" cy="1554480"/>
          </a:xfrm>
          <a:prstGeom prst="roundRect">
            <a:avLst>
              <a:gd name="adj" fmla="val 2941"/>
            </a:avLst>
          </a:prstGeom>
          <a:solidFill>
            <a:srgbClr val="FFF7E6"/>
          </a:solidFill>
          <a:ln w="13970">
            <a:solidFill>
              <a:srgbClr val="D8A73A"/>
            </a:solidFill>
            <a:prstDash val="solid"/>
          </a:ln>
        </p:spPr>
        <p:txBody>
          <a:bodyPr/>
          <a:lstStyle/>
          <a:p>
            <a:endParaRPr lang="ko-KR" altLang="en-US" dirty="0"/>
          </a:p>
        </p:txBody>
      </p:sp>
      <p:sp>
        <p:nvSpPr>
          <p:cNvPr id="7" name="Text 5"/>
          <p:cNvSpPr txBox="1"/>
          <p:nvPr/>
        </p:nvSpPr>
        <p:spPr>
          <a:xfrm>
            <a:off x="667512" y="1014984"/>
            <a:ext cx="62270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8A641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🗓  일정 안내</a:t>
            </a:r>
            <a:endParaRPr lang="en-US" sz="115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1325880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5A430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서류 접수처</a:t>
            </a:r>
            <a:endParaRPr lang="en-US" sz="950" dirty="0"/>
          </a:p>
        </p:txBody>
      </p:sp>
      <p:sp>
        <p:nvSpPr>
          <p:cNvPr id="9" name="Text 7"/>
          <p:cNvSpPr txBox="1"/>
          <p:nvPr/>
        </p:nvSpPr>
        <p:spPr>
          <a:xfrm>
            <a:off x="2103120" y="1325880"/>
            <a:ext cx="477316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70" dirty="0">
                <a:solidFill>
                  <a:srgbClr val="1C1C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서울YMCA 고양국제청소년문화센터 사무실 (방문 접수에 한함)</a:t>
            </a:r>
            <a:endParaRPr lang="en-US" sz="970" dirty="0"/>
          </a:p>
        </p:txBody>
      </p:sp>
      <p:sp>
        <p:nvSpPr>
          <p:cNvPr id="10" name="Text 8"/>
          <p:cNvSpPr txBox="1"/>
          <p:nvPr/>
        </p:nvSpPr>
        <p:spPr>
          <a:xfrm>
            <a:off x="685800" y="1691640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5A430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서류 접수기간</a:t>
            </a:r>
            <a:endParaRPr lang="en-US" sz="950" dirty="0"/>
          </a:p>
        </p:txBody>
      </p:sp>
      <p:sp>
        <p:nvSpPr>
          <p:cNvPr id="11" name="Text 9"/>
          <p:cNvSpPr txBox="1"/>
          <p:nvPr/>
        </p:nvSpPr>
        <p:spPr>
          <a:xfrm>
            <a:off x="2103120" y="1691640"/>
            <a:ext cx="477316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70" dirty="0">
                <a:solidFill>
                  <a:srgbClr val="1C1C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2026년 10월 6일(화) 10:00 ~ 10월 12일(월) 15:00 마감 (7일간)</a:t>
            </a:r>
            <a:endParaRPr lang="en-US" sz="970" dirty="0"/>
          </a:p>
        </p:txBody>
      </p:sp>
      <p:sp>
        <p:nvSpPr>
          <p:cNvPr id="12" name="Text 10"/>
          <p:cNvSpPr txBox="1"/>
          <p:nvPr/>
        </p:nvSpPr>
        <p:spPr>
          <a:xfrm>
            <a:off x="685800" y="2057400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5A430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개찰 일시</a:t>
            </a:r>
            <a:endParaRPr lang="en-US" sz="950" dirty="0"/>
          </a:p>
        </p:txBody>
      </p:sp>
      <p:sp>
        <p:nvSpPr>
          <p:cNvPr id="13" name="Text 11"/>
          <p:cNvSpPr txBox="1"/>
          <p:nvPr/>
        </p:nvSpPr>
        <p:spPr>
          <a:xfrm>
            <a:off x="2103120" y="2057400"/>
            <a:ext cx="477316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70" dirty="0">
                <a:solidFill>
                  <a:srgbClr val="1C1C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2026년 10월 13일(화) 14:00 이후, 선정 결과는 개별 통보</a:t>
            </a:r>
            <a:endParaRPr lang="en-US" sz="970" dirty="0"/>
          </a:p>
        </p:txBody>
      </p:sp>
      <p:sp>
        <p:nvSpPr>
          <p:cNvPr id="14" name="Shape 12"/>
          <p:cNvSpPr/>
          <p:nvPr/>
        </p:nvSpPr>
        <p:spPr>
          <a:xfrm>
            <a:off x="502920" y="2734056"/>
            <a:ext cx="256032" cy="256032"/>
          </a:xfrm>
          <a:prstGeom prst="ellipse">
            <a:avLst/>
          </a:prstGeom>
          <a:solidFill>
            <a:srgbClr val="A11D24"/>
          </a:solidFill>
          <a:ln/>
        </p:spPr>
        <p:txBody>
          <a:bodyPr/>
          <a:lstStyle/>
          <a:p>
            <a:endParaRPr lang="ko-KR" altLang="en-US" dirty="0"/>
          </a:p>
        </p:txBody>
      </p:sp>
      <p:sp>
        <p:nvSpPr>
          <p:cNvPr id="15" name="Text 13"/>
          <p:cNvSpPr txBox="1"/>
          <p:nvPr/>
        </p:nvSpPr>
        <p:spPr>
          <a:xfrm>
            <a:off x="502920" y="2734056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868680" y="2706624"/>
            <a:ext cx="61904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C1C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기타 유의사항</a:t>
            </a:r>
            <a:endParaRPr lang="en-US" sz="1350" dirty="0"/>
          </a:p>
        </p:txBody>
      </p:sp>
      <p:sp>
        <p:nvSpPr>
          <p:cNvPr id="17" name="Shape 15"/>
          <p:cNvSpPr/>
          <p:nvPr/>
        </p:nvSpPr>
        <p:spPr>
          <a:xfrm>
            <a:off x="502920" y="3044952"/>
            <a:ext cx="6556248" cy="0"/>
          </a:xfrm>
          <a:prstGeom prst="line">
            <a:avLst/>
          </a:prstGeom>
          <a:noFill/>
          <a:ln w="15875">
            <a:solidFill>
              <a:srgbClr val="1C1C1C"/>
            </a:solidFill>
            <a:prstDash val="solid"/>
          </a:ln>
        </p:spPr>
        <p:txBody>
          <a:bodyPr/>
          <a:lstStyle/>
          <a:p>
            <a:endParaRPr lang="ko-KR" altLang="en-US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3172968"/>
            <a:ext cx="651052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22000"/>
              </a:lnSpc>
              <a:spcAft>
                <a:spcPts val="600"/>
              </a:spcAft>
              <a:buSzPct val="100000"/>
              <a:buChar char="•"/>
            </a:pPr>
            <a:r>
              <a:rPr lang="en-US" sz="1020" dirty="0">
                <a:solidFill>
                  <a:srgbClr val="1C1C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제출된 서류는 일절 반환하지 않으며, 접수된 서류에 허위 사실이 발생될 경우 선정되어 계약 후라도 무효 처리함</a:t>
            </a:r>
            <a:endParaRPr lang="en-US" sz="1020" dirty="0"/>
          </a:p>
          <a:p>
            <a:pPr marL="177800" indent="-177800">
              <a:lnSpc>
                <a:spcPct val="122000"/>
              </a:lnSpc>
              <a:spcAft>
                <a:spcPts val="600"/>
              </a:spcAft>
              <a:buSzPct val="100000"/>
              <a:buChar char="•"/>
            </a:pPr>
            <a:r>
              <a:rPr lang="en-US" sz="1020" dirty="0">
                <a:solidFill>
                  <a:srgbClr val="1C1C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계약 후 입찰금액 외에 추가 비용은 발생될 수 없음</a:t>
            </a:r>
            <a:endParaRPr lang="en-US" sz="1020" dirty="0"/>
          </a:p>
          <a:p>
            <a:pPr marL="177800" indent="-177800">
              <a:lnSpc>
                <a:spcPct val="122000"/>
              </a:lnSpc>
              <a:spcAft>
                <a:spcPts val="600"/>
              </a:spcAft>
              <a:buSzPct val="100000"/>
              <a:buChar char="•"/>
            </a:pPr>
            <a:r>
              <a:rPr lang="en-US" sz="1020" dirty="0">
                <a:solidFill>
                  <a:srgbClr val="1C1C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기타 자세한 사항은 서울YMCA 고양국제청소년문화센터 사무실로 문의 바람</a:t>
            </a:r>
            <a:endParaRPr lang="en-US" sz="1020" dirty="0"/>
          </a:p>
        </p:txBody>
      </p:sp>
      <p:sp>
        <p:nvSpPr>
          <p:cNvPr id="19" name="Shape 17"/>
          <p:cNvSpPr/>
          <p:nvPr/>
        </p:nvSpPr>
        <p:spPr>
          <a:xfrm>
            <a:off x="525780" y="4169664"/>
            <a:ext cx="6556248" cy="365760"/>
          </a:xfrm>
          <a:prstGeom prst="roundRect">
            <a:avLst>
              <a:gd name="adj" fmla="val 50000"/>
            </a:avLst>
          </a:prstGeom>
          <a:solidFill>
            <a:srgbClr val="F6F4EE"/>
          </a:solidFill>
          <a:ln/>
        </p:spPr>
        <p:txBody>
          <a:bodyPr/>
          <a:lstStyle/>
          <a:p>
            <a:endParaRPr lang="ko-KR" altLang="en-US" dirty="0"/>
          </a:p>
        </p:txBody>
      </p:sp>
      <p:sp>
        <p:nvSpPr>
          <p:cNvPr id="20" name="Text 18"/>
          <p:cNvSpPr txBox="1"/>
          <p:nvPr/>
        </p:nvSpPr>
        <p:spPr>
          <a:xfrm>
            <a:off x="502920" y="4172353"/>
            <a:ext cx="65562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7D151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☎  문의전화   031-900-4890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502920" y="4645152"/>
            <a:ext cx="6556248" cy="0"/>
          </a:xfrm>
          <a:prstGeom prst="line">
            <a:avLst/>
          </a:prstGeom>
          <a:noFill/>
          <a:ln w="12700">
            <a:solidFill>
              <a:srgbClr val="D8D5CC"/>
            </a:solidFill>
            <a:prstDash val="dash"/>
          </a:ln>
        </p:spPr>
        <p:txBody>
          <a:bodyPr/>
          <a:lstStyle/>
          <a:p>
            <a:endParaRPr lang="ko-KR" altLang="en-US" dirty="0"/>
          </a:p>
        </p:txBody>
      </p:sp>
      <p:sp>
        <p:nvSpPr>
          <p:cNvPr id="22" name="Text 20"/>
          <p:cNvSpPr txBox="1"/>
          <p:nvPr/>
        </p:nvSpPr>
        <p:spPr>
          <a:xfrm>
            <a:off x="502920" y="4828032"/>
            <a:ext cx="655624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C1C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붙임서류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502920" y="5120640"/>
            <a:ext cx="65562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400"/>
              </a:spcAft>
              <a:buNone/>
            </a:pPr>
            <a:r>
              <a:rPr lang="en-US" sz="1000" dirty="0">
                <a:solidFill>
                  <a:srgbClr val="1C1C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1. 입찰서 1부</a:t>
            </a:r>
            <a:endParaRPr lang="en-US" sz="10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1C1C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2. 산출내역서(참고양식) — 경비용역, 미화용역 각 1부</a:t>
            </a:r>
            <a:endParaRPr lang="en-US" sz="1000" dirty="0"/>
          </a:p>
        </p:txBody>
      </p:sp>
      <p:sp>
        <p:nvSpPr>
          <p:cNvPr id="24" name="Text 22"/>
          <p:cNvSpPr txBox="1"/>
          <p:nvPr/>
        </p:nvSpPr>
        <p:spPr>
          <a:xfrm>
            <a:off x="502920" y="5623560"/>
            <a:ext cx="65562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D8A73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※ </a:t>
            </a:r>
            <a:r>
              <a:rPr lang="en-US" sz="900" i="1" dirty="0">
                <a:solidFill>
                  <a:srgbClr val="5A5A55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붙임 서식(입찰서, 산출내역서)은 방문 접수 시 안내받거나 센터로 문의하여 수령하시기 바랍니다.</a:t>
            </a:r>
            <a:endParaRPr lang="en-US" sz="900" dirty="0"/>
          </a:p>
        </p:txBody>
      </p:sp>
      <p:sp>
        <p:nvSpPr>
          <p:cNvPr id="25" name="Text 23"/>
          <p:cNvSpPr txBox="1"/>
          <p:nvPr/>
        </p:nvSpPr>
        <p:spPr>
          <a:xfrm>
            <a:off x="502920" y="6117336"/>
            <a:ext cx="65562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1C1C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2026년 10월 6일</a:t>
            </a:r>
            <a:endParaRPr lang="en-US" sz="1050" dirty="0"/>
          </a:p>
        </p:txBody>
      </p:sp>
      <p:sp>
        <p:nvSpPr>
          <p:cNvPr id="26" name="Text 24"/>
          <p:cNvSpPr txBox="1"/>
          <p:nvPr/>
        </p:nvSpPr>
        <p:spPr>
          <a:xfrm>
            <a:off x="502920" y="6409944"/>
            <a:ext cx="65562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서울</a:t>
            </a:r>
            <a:r>
              <a:rPr lang="en-US" sz="1300" b="1" dirty="0">
                <a:solidFill>
                  <a:srgbClr val="C0000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YMCA</a:t>
            </a:r>
            <a:r>
              <a:rPr lang="en-US" sz="1300" b="1" dirty="0"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고양국제청소년문화센터 </a:t>
            </a:r>
            <a:r>
              <a:rPr lang="en-US" sz="900" dirty="0">
                <a:solidFill>
                  <a:srgbClr val="99999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(직인생략)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980</Words>
  <Application>Microsoft Office PowerPoint</Application>
  <PresentationFormat>사용자 지정</PresentationFormat>
  <Paragraphs>141</Paragraphs>
  <Slides>4</Slides>
  <Notes>4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7" baseType="lpstr">
      <vt:lpstr>맑은 고딕</vt:lpstr>
      <vt:lpstr>Arial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wellness YMCA</cp:lastModifiedBy>
  <cp:revision>9</cp:revision>
  <cp:lastPrinted>2026-09-16T10:08:03Z</cp:lastPrinted>
  <dcterms:created xsi:type="dcterms:W3CDTF">2026-09-16T01:21:18Z</dcterms:created>
  <dcterms:modified xsi:type="dcterms:W3CDTF">2026-10-06T01:55:25Z</dcterms:modified>
</cp:coreProperties>
</file>